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9"/>
  </p:notesMasterIdLst>
  <p:sldIdLst>
    <p:sldId id="256" r:id="rId2"/>
    <p:sldId id="257" r:id="rId3"/>
    <p:sldId id="291" r:id="rId4"/>
    <p:sldId id="314" r:id="rId5"/>
    <p:sldId id="292" r:id="rId6"/>
    <p:sldId id="293" r:id="rId7"/>
    <p:sldId id="260" r:id="rId8"/>
    <p:sldId id="315" r:id="rId9"/>
    <p:sldId id="258" r:id="rId10"/>
    <p:sldId id="316" r:id="rId11"/>
    <p:sldId id="326" r:id="rId12"/>
    <p:sldId id="317" r:id="rId13"/>
    <p:sldId id="320" r:id="rId14"/>
    <p:sldId id="327" r:id="rId15"/>
    <p:sldId id="318" r:id="rId16"/>
    <p:sldId id="319" r:id="rId17"/>
    <p:sldId id="321" r:id="rId18"/>
    <p:sldId id="328" r:id="rId19"/>
    <p:sldId id="329" r:id="rId20"/>
    <p:sldId id="323" r:id="rId21"/>
    <p:sldId id="322" r:id="rId22"/>
    <p:sldId id="330" r:id="rId23"/>
    <p:sldId id="324" r:id="rId24"/>
    <p:sldId id="262" r:id="rId25"/>
    <p:sldId id="263" r:id="rId26"/>
    <p:sldId id="287" r:id="rId27"/>
    <p:sldId id="265" r:id="rId28"/>
    <p:sldId id="296" r:id="rId29"/>
    <p:sldId id="290" r:id="rId30"/>
    <p:sldId id="297" r:id="rId31"/>
    <p:sldId id="272" r:id="rId32"/>
    <p:sldId id="283" r:id="rId33"/>
    <p:sldId id="266" r:id="rId34"/>
    <p:sldId id="267" r:id="rId35"/>
    <p:sldId id="282" r:id="rId36"/>
    <p:sldId id="299" r:id="rId37"/>
    <p:sldId id="298" r:id="rId38"/>
    <p:sldId id="300" r:id="rId39"/>
    <p:sldId id="302" r:id="rId40"/>
    <p:sldId id="271" r:id="rId41"/>
    <p:sldId id="307" r:id="rId42"/>
    <p:sldId id="331" r:id="rId43"/>
    <p:sldId id="309" r:id="rId44"/>
    <p:sldId id="308" r:id="rId45"/>
    <p:sldId id="310" r:id="rId46"/>
    <p:sldId id="312" r:id="rId47"/>
    <p:sldId id="332" r:id="rId4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FF99"/>
    <a:srgbClr val="99FF99"/>
    <a:srgbClr val="FFD961"/>
    <a:srgbClr val="F907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07" autoAdjust="0"/>
    <p:restoredTop sz="86331" autoAdjust="0"/>
  </p:normalViewPr>
  <p:slideViewPr>
    <p:cSldViewPr snapToGrid="0">
      <p:cViewPr varScale="1">
        <p:scale>
          <a:sx n="60" d="100"/>
          <a:sy n="60" d="100"/>
        </p:scale>
        <p:origin x="1140" y="78"/>
      </p:cViewPr>
      <p:guideLst>
        <p:guide orient="horz" pos="2183"/>
        <p:guide pos="2880"/>
      </p:guideLst>
    </p:cSldViewPr>
  </p:slideViewPr>
  <p:outlineViewPr>
    <p:cViewPr>
      <p:scale>
        <a:sx n="33" d="100"/>
        <a:sy n="33" d="100"/>
      </p:scale>
      <p:origin x="0" y="-1239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5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AC9462-CE83-407D-94EB-C7B14CA3382F}" type="datetimeFigureOut">
              <a:rPr lang="zh-CN" altLang="en-US" smtClean="0"/>
              <a:t>2016/1/13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F83D7C-B806-4265-8A83-3DB71AAB8C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8794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6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文章通过研究还</a:t>
            </a:r>
            <a:r>
              <a:rPr lang="zh-CN" altLang="en-US" dirty="0" smtClean="0"/>
              <a:t>发现</a:t>
            </a:r>
            <a:r>
              <a:rPr lang="en-US" altLang="zh-CN" dirty="0" smtClean="0"/>
              <a:t>DL</a:t>
            </a:r>
            <a:r>
              <a:rPr lang="zh-CN" altLang="en-US" dirty="0" smtClean="0"/>
              <a:t>基因原本在野生型外稃</a:t>
            </a:r>
            <a:r>
              <a:rPr lang="zh-CN" altLang="en-US" dirty="0" smtClean="0"/>
              <a:t>和心皮中特异</a:t>
            </a:r>
            <a:r>
              <a:rPr lang="zh-CN" altLang="en-US" dirty="0" smtClean="0"/>
              <a:t>表达，但在</a:t>
            </a:r>
            <a:r>
              <a:rPr lang="en-US" altLang="zh-CN" dirty="0" smtClean="0"/>
              <a:t>cfo1</a:t>
            </a:r>
            <a:r>
              <a:rPr lang="zh-CN" altLang="en-US" dirty="0" smtClean="0"/>
              <a:t>突变体中可以异位到内稃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，稃状或心皮状嵌合器官中表达，从而使突变体内稃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异常，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第二、三轮产生异位稃状、心皮状器官。说明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可以负调控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的表达。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49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基于本实验室之前的研究，定位到了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的一个新的等位突变体</a:t>
            </a:r>
            <a:r>
              <a:rPr lang="en-US" altLang="zh-CN" dirty="0" smtClean="0"/>
              <a:t>cfo1-3</a:t>
            </a:r>
            <a:r>
              <a:rPr lang="zh-CN" altLang="en-US" dirty="0" smtClean="0"/>
              <a:t>，此突变体也表现内稃、浆片和雄蕊的缺陷，在基因水平上，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基因的第三个内含子处发生了一个</a:t>
            </a:r>
            <a:r>
              <a:rPr lang="en-US" altLang="zh-CN" dirty="0" smtClean="0"/>
              <a:t>C</a:t>
            </a:r>
            <a:r>
              <a:rPr lang="zh-CN" altLang="en-US" dirty="0" smtClean="0"/>
              <a:t>到</a:t>
            </a:r>
            <a:r>
              <a:rPr lang="en-US" altLang="zh-CN" dirty="0" smtClean="0"/>
              <a:t>A</a:t>
            </a:r>
            <a:r>
              <a:rPr lang="zh-CN" altLang="en-US" dirty="0" smtClean="0"/>
              <a:t>的碱基替换，造成了转录水平上的剪接方式的改变，最后是突变的蛋白在</a:t>
            </a:r>
            <a:r>
              <a:rPr lang="en-US" altLang="zh-CN" dirty="0" smtClean="0"/>
              <a:t>K1</a:t>
            </a:r>
            <a:r>
              <a:rPr lang="zh-CN" altLang="en-US" dirty="0" smtClean="0"/>
              <a:t>结构域中多出了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个氨基酸，检测基因的转录水平发现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在突变体花序中的表达明显下调。蛋白水平上</a:t>
            </a:r>
            <a:r>
              <a:rPr lang="en-US" altLang="zh-CN" dirty="0" smtClean="0"/>
              <a:t>8</a:t>
            </a:r>
            <a:r>
              <a:rPr lang="zh-CN" altLang="en-US" dirty="0" smtClean="0"/>
              <a:t>个氨基酸的变化引起了转录水平的下调暗示了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可能存在正向调控自身调控。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462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由于</a:t>
            </a:r>
            <a:r>
              <a:rPr lang="en-US" altLang="zh-CN" dirty="0" smtClean="0"/>
              <a:t>cfo1-3</a:t>
            </a:r>
            <a:r>
              <a:rPr lang="zh-CN" altLang="en-US" dirty="0" smtClean="0"/>
              <a:t>突变体的缺陷表型主要集中在第二、三轮，而且蛋白</a:t>
            </a:r>
            <a:r>
              <a:rPr lang="zh-CN" altLang="en-US" dirty="0" smtClean="0"/>
              <a:t>中</a:t>
            </a:r>
            <a:r>
              <a:rPr lang="en-US" altLang="zh-CN" dirty="0" smtClean="0"/>
              <a:t>K</a:t>
            </a:r>
            <a:r>
              <a:rPr lang="zh-CN" altLang="en-US" dirty="0" smtClean="0"/>
              <a:t>结构域主要参与蛋白互作，所以通过酵母双杂交检测了</a:t>
            </a:r>
            <a:r>
              <a:rPr lang="en-US" altLang="zh-CN" dirty="0" smtClean="0"/>
              <a:t>OsMADS32</a:t>
            </a:r>
            <a:r>
              <a:rPr lang="zh-CN" altLang="en-US" baseline="0" dirty="0" smtClean="0"/>
              <a:t>与调控水稻第二、三轮花器官发育的</a:t>
            </a:r>
            <a:r>
              <a:rPr lang="en-US" altLang="zh-CN" baseline="0" dirty="0" smtClean="0"/>
              <a:t>B</a:t>
            </a:r>
            <a:r>
              <a:rPr lang="zh-CN" altLang="en-US" baseline="0" dirty="0" smtClean="0"/>
              <a:t>类基因直接的相互作用，结果发现</a:t>
            </a:r>
            <a:r>
              <a:rPr lang="en-US" altLang="zh-CN" baseline="0" dirty="0" smtClean="0"/>
              <a:t>OsMADS32</a:t>
            </a:r>
            <a:r>
              <a:rPr lang="zh-CN" altLang="en-US" baseline="0" dirty="0" smtClean="0"/>
              <a:t>可以与</a:t>
            </a:r>
            <a:r>
              <a:rPr lang="en-US" altLang="zh-CN" baseline="0" dirty="0" smtClean="0"/>
              <a:t>OsMADS2</a:t>
            </a:r>
            <a:r>
              <a:rPr lang="zh-CN" altLang="en-US" baseline="0" dirty="0" smtClean="0"/>
              <a:t>和</a:t>
            </a:r>
            <a:r>
              <a:rPr lang="en-US" altLang="zh-CN" baseline="0" dirty="0" smtClean="0"/>
              <a:t>OsMADS4</a:t>
            </a:r>
            <a:r>
              <a:rPr lang="zh-CN" altLang="en-US" baseline="0" dirty="0" smtClean="0"/>
              <a:t>互作，且</a:t>
            </a:r>
            <a:r>
              <a:rPr lang="en-US" altLang="zh-CN" sz="12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12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中的突变会减弱其与</a:t>
            </a:r>
            <a:r>
              <a:rPr lang="en-US" altLang="zh-CN" sz="12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OsMADS2/4</a:t>
            </a:r>
            <a:r>
              <a:rPr lang="zh-CN" altLang="en-US" sz="1200" b="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的相互作用。</a:t>
            </a:r>
            <a:endParaRPr lang="en-US" altLang="zh-CN" sz="1200" b="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7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由以上结论我们推测了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自身调控是模型，首先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可能直接结合到自身基因的特异位点激活自身表达，也有可能与</a:t>
            </a:r>
            <a:r>
              <a:rPr lang="en-US" altLang="zh-CN" dirty="0" smtClean="0"/>
              <a:t>OsMADS2</a:t>
            </a:r>
            <a:r>
              <a:rPr lang="zh-CN" altLang="en-US" dirty="0" smtClean="0"/>
              <a:t>或</a:t>
            </a:r>
            <a:r>
              <a:rPr lang="en-US" altLang="zh-CN" dirty="0" smtClean="0"/>
              <a:t>4</a:t>
            </a:r>
            <a:r>
              <a:rPr lang="zh-CN" altLang="en-US" dirty="0" smtClean="0"/>
              <a:t>形成蛋白复合体共同激活自身表达，或是通过与其他未知蛋白结合激活自身表达。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417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为了研究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的自身调控作用，我们重复了</a:t>
            </a:r>
            <a:r>
              <a:rPr lang="en-US" altLang="zh-CN" dirty="0" smtClean="0"/>
              <a:t>RT-qPCR</a:t>
            </a:r>
            <a:r>
              <a:rPr lang="zh-CN" altLang="en-US" dirty="0" smtClean="0"/>
              <a:t>的实验，发现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在</a:t>
            </a:r>
            <a:r>
              <a:rPr lang="en-US" altLang="zh-CN" dirty="0" smtClean="0"/>
              <a:t>cfo1-3</a:t>
            </a:r>
            <a:r>
              <a:rPr lang="zh-CN" altLang="en-US" dirty="0" smtClean="0"/>
              <a:t>突变体中表达有明显的下调。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BE8270-0137-4373-9552-F73F8015E53B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347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接下来， 我们进行了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-qPCR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实验。首先， 我们将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基因的序列做了分析， 在其中寻找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MADS-box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蛋白的可能结合位点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最终发现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基因中只存在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，一个位于启动子区， 另一个位于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-UTR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区 。其次，我们制备了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的多克隆抗体， 提取野生型和 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完全缺失突变体的花序原基核蛋白，用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Western-blot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的方法检测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抗体， 结果显示， 野生型的花序原基核蛋 白可以杂交出与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蛋白大小一致的条带，证明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抗体特异性较好，可以用于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实验。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ChIP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-qPCR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的实验结果表明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能够富集基因启动子区的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片段。 这说明 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蛋白可以结合自身基因启动子区的 </a:t>
            </a:r>
            <a:r>
              <a:rPr lang="en-US" altLang="zh-CN" sz="120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-box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上，这为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实现自身调控提供了空间上的可能。</a:t>
            </a:r>
            <a:b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3AE94A3-30F3-46BF-AC75-D3354C98704F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4660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为了验证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能否直接激活自身表达，我们进行了酵母单杂交和双荧光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Luciferase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酵母单杂交实验结果显示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蛋白则不能与自身基因序列中的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中只有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蛋白可以与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启动子区的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位点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结合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Luciferase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结果显示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单独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激活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基因表达，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复合体或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OsMADS4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复合体也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不能起到激活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表达的作用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99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这些结果表明，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蛋白不能直接激活自身基因表达，与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OsMADS2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形成的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复合体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也不能激活自身基因表达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而是通过与其他未知蛋白形成蛋白复合体来完成自身激活的，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由于烟草体内缺少形成复合体所必需的蛋白，所以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Luciferase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实验不能实现对基因的激活作用。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691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除了研究了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的自身调控外，我们还研究了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与其他</a:t>
            </a:r>
            <a:r>
              <a:rPr lang="en-US" altLang="zh-CN" dirty="0" smtClean="0"/>
              <a:t>MADS-box</a:t>
            </a:r>
            <a:r>
              <a:rPr lang="zh-CN" altLang="en-US" dirty="0" smtClean="0"/>
              <a:t>基因的相互作用，通过分析</a:t>
            </a:r>
            <a:r>
              <a:rPr lang="en-US" altLang="zh-CN" dirty="0" smtClean="0"/>
              <a:t>sp4</a:t>
            </a:r>
            <a:r>
              <a:rPr lang="zh-CN" altLang="en-US" dirty="0" smtClean="0"/>
              <a:t>期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完全缺失突变体</a:t>
            </a:r>
            <a:r>
              <a:rPr lang="en-US" altLang="zh-CN" dirty="0" smtClean="0"/>
              <a:t>cfo1-4</a:t>
            </a:r>
            <a:r>
              <a:rPr lang="zh-CN" altLang="en-US" dirty="0" smtClean="0"/>
              <a:t>的芯片结果发现，发现</a:t>
            </a:r>
            <a:r>
              <a:rPr lang="en-US" altLang="zh-CN" dirty="0" smtClean="0"/>
              <a:t>ABCDE</a:t>
            </a:r>
            <a:r>
              <a:rPr lang="zh-CN" altLang="en-US" dirty="0" smtClean="0"/>
              <a:t>类基因在转录水平上没有变化，说明在转录水平上不存在调控作用，还发现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在突变体中表达上调，但通过本实验室胡赟师兄原位杂交结果发现，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在野生型水稻花发育早期在外稃、内稃和退化颖片的原基中表达，在顶端花分生组织中不表达，而在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突变体中，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仍在外稃和内稃原基中表达，但在顶端花分生组织中也表达，这暗示了我们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可能抑制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在顶端花分生组织中的表达。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6500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为了验证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对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的调控作用，我们用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的抗体进行了</a:t>
            </a:r>
            <a:r>
              <a:rPr lang="en-US" altLang="zh-CN" dirty="0" err="1" smtClean="0"/>
              <a:t>ChIP</a:t>
            </a:r>
            <a:r>
              <a:rPr lang="en-US" altLang="zh-CN" dirty="0" smtClean="0"/>
              <a:t>-qPCR</a:t>
            </a:r>
            <a:r>
              <a:rPr lang="zh-CN" altLang="en-US" dirty="0" smtClean="0"/>
              <a:t>实验，发现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可以结合到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启动子区的</a:t>
            </a:r>
            <a:r>
              <a:rPr lang="en-US" altLang="zh-CN" dirty="0" smtClean="0"/>
              <a:t>G1</a:t>
            </a:r>
            <a:r>
              <a:rPr lang="zh-CN" altLang="en-US" dirty="0" smtClean="0"/>
              <a:t>位点，结合原位杂交结构，可得出结论，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可结合到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的启动子上，抑制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的表达。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4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0" dirty="0" smtClean="0"/>
              <a:t>花是植物生殖发育的一个</a:t>
            </a:r>
            <a:r>
              <a:rPr lang="zh-CN" altLang="en-US" b="0" dirty="0" smtClean="0"/>
              <a:t>基本单位，自然界</a:t>
            </a:r>
            <a:r>
              <a:rPr lang="zh-CN" altLang="en-US" b="0" dirty="0" smtClean="0"/>
              <a:t>中花的形态多种多样，有些可以作为</a:t>
            </a:r>
            <a:r>
              <a:rPr lang="zh-CN" altLang="en-US" b="0" dirty="0" smtClean="0"/>
              <a:t>观赏植物，</a:t>
            </a:r>
            <a:r>
              <a:rPr lang="zh-CN" altLang="en-US" b="0" dirty="0" smtClean="0"/>
              <a:t>有些植物</a:t>
            </a:r>
            <a:r>
              <a:rPr lang="zh-CN" altLang="en-US" b="0" baseline="0" dirty="0" smtClean="0"/>
              <a:t>花还具有药用价值，与人们的生活有着紧密的联系。那么植物花的形态是如何建成的呢？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4601541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此外，我们还进行了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与其他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MADS-box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蛋白相互作用的分析，通过酵母双杂交实验我们验证了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CDE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类基因在蛋白水平互作，进一步我们通过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GST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pull down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实验验证了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OsMADS1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58</a:t>
            </a:r>
            <a:r>
              <a:rPr lang="zh-CN" altLang="en-US" sz="120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的互作。</a:t>
            </a:r>
            <a:endParaRPr lang="en-US" altLang="zh-CN" sz="120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058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同时，基于实验室胡赟师兄之前的研究工作，我们得到了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 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的单突变体与这些基因的双突变体植株，从而我们可以对这些基因的相互作用进行遗传学上的分析。结合前面的结果，我们发现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OsM58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互作调控心皮发育，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OsM13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互作调控心皮中胚珠的发育，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OsM1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互作调控水稻雄蕊发育，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OsM6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互作调控内稃、浆片、雄蕊发育。我们还通过酵母双杂交实验验证了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可以与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类基因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OsM5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34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互作，此外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OsMADS6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可以在转录水平上抑制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OsM32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也可通过与其他蛋白形成复合体间接进行自身调控。</a:t>
            </a:r>
            <a:b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6871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baseline="0" dirty="0" smtClean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42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第二部分工作是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的图位克隆及功能分析，首先通过</a:t>
            </a:r>
            <a:r>
              <a:rPr lang="en-US" altLang="zh-CN" dirty="0" smtClean="0"/>
              <a:t>EMS</a:t>
            </a:r>
            <a:r>
              <a:rPr lang="zh-CN" altLang="en-US" dirty="0" smtClean="0"/>
              <a:t>化学诱变，实验室得到许多突变体，从中筛选到一种外轮花器官发育有缺陷的突变体，编号为</a:t>
            </a:r>
            <a:r>
              <a:rPr lang="en-US" altLang="zh-CN" dirty="0" smtClean="0"/>
              <a:t>JB25</a:t>
            </a:r>
            <a:r>
              <a:rPr lang="zh-CN" altLang="en-US" dirty="0" smtClean="0"/>
              <a:t>，根据之后的研究将其命名为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857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经表型观察发现，突变体的缺陷主要集中在外稃、内稃和浆片。突变体外稃略有变小，内外稃嵌合不紧密，外稃内侧浆片膨大延长，内稃的边缘组织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也异常，通过扫描电镜观察发现突变体的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出外层表皮细胞转化为带有表皮毛的硅质化细胞，另外部分突变体的外稃减少了一根维管束，据统计约有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60%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突变体外稃的维管束减少。</a:t>
            </a:r>
            <a:b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54A055C-0E7F-42F7-B938-D26C371FC3E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628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通过石蜡切片可以更清楚观察到突变体的外稃中缺少了一根维管束，高倍镜下观察内稃边缘组织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发现，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的最外层多出一层细胞，结合扫描电镜的结果，我们认为突变体内稃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处由于表层多出一层硅质化细胞，而使</a:t>
            </a:r>
            <a:r>
              <a:rPr lang="en-US" altLang="zh-CN" dirty="0" err="1" smtClean="0"/>
              <a:t>mtp</a:t>
            </a:r>
            <a:r>
              <a:rPr lang="zh-CN" altLang="en-US" dirty="0" smtClean="0"/>
              <a:t>属性改变，造成外稃和内稃不能紧密闭合。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35D14-9E6E-4588-8331-6BF8CF63AB3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2456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通过图位克隆，我们将突变位点定位于水稻的</a:t>
            </a:r>
            <a:r>
              <a:rPr lang="en-US" altLang="zh-CN" dirty="0" smtClean="0"/>
              <a:t>6</a:t>
            </a:r>
            <a:r>
              <a:rPr lang="zh-CN" altLang="en-US" dirty="0" smtClean="0"/>
              <a:t>号染色体的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基因上，其第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个外显子上发生了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10bp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的缺失。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D4F462-F4B3-4B64-A223-314C01AF903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8701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通过蛋白水平的分析，发现基因突变造成了蛋白翻译的提前终止，从而导致蛋白</a:t>
            </a:r>
            <a:r>
              <a:rPr lang="en-US" altLang="zh-CN" dirty="0" smtClean="0"/>
              <a:t>C</a:t>
            </a:r>
            <a:r>
              <a:rPr lang="zh-CN" altLang="en-US" dirty="0" smtClean="0"/>
              <a:t>末端的一个</a:t>
            </a:r>
            <a:r>
              <a:rPr lang="en-US" altLang="zh-CN" dirty="0" smtClean="0"/>
              <a:t>KOW</a:t>
            </a:r>
            <a:r>
              <a:rPr lang="zh-CN" altLang="en-US" dirty="0" smtClean="0"/>
              <a:t>结构域缺失。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7703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为了确定是否是这个基因的突变引起了突变体的表型，我们将此基因的启动子加基因全长转入突变体植株，获得的阳性植株回复了野生型表型，说明正是此基因中的突变引起了突变体</a:t>
            </a:r>
            <a:r>
              <a:rPr lang="zh-CN" altLang="en-US" baseline="0" dirty="0" smtClean="0"/>
              <a:t>的缺陷表型。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0038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根据数据库中的基因注释，此基因编码一个</a:t>
            </a:r>
            <a:r>
              <a:rPr lang="en-US" altLang="zh-CN" dirty="0" smtClean="0"/>
              <a:t>SPT</a:t>
            </a:r>
            <a:r>
              <a:rPr lang="zh-CN" altLang="en-US" dirty="0" smtClean="0"/>
              <a:t>类的转录延伸因子，其蛋白主要包括</a:t>
            </a:r>
            <a:r>
              <a:rPr lang="en-US" altLang="zh-CN" dirty="0" smtClean="0"/>
              <a:t>5</a:t>
            </a:r>
            <a:r>
              <a:rPr lang="zh-CN" altLang="en-US" dirty="0" smtClean="0"/>
              <a:t>个</a:t>
            </a:r>
            <a:r>
              <a:rPr lang="en-US" altLang="zh-CN" dirty="0" smtClean="0"/>
              <a:t>KOW</a:t>
            </a:r>
            <a:r>
              <a:rPr lang="zh-CN" altLang="en-US" dirty="0" smtClean="0"/>
              <a:t>结构域和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</a:t>
            </a:r>
            <a:r>
              <a:rPr lang="en-US" altLang="zh-CN" dirty="0" smtClean="0"/>
              <a:t>CTD</a:t>
            </a:r>
            <a:r>
              <a:rPr lang="zh-CN" altLang="en-US" dirty="0" smtClean="0"/>
              <a:t>结构域。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567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对植物花器官发育的研究首先开始于拟南芥中，拟南芥是双子叶植物中的模式植物，</a:t>
            </a:r>
            <a:r>
              <a:rPr lang="zh-CN" altLang="en-US" dirty="0" smtClean="0"/>
              <a:t>拟南芥的花具有四轮花器官，由外向内依次为萼片、花瓣、雄蕊和雌蕊</a:t>
            </a:r>
            <a:r>
              <a:rPr lang="zh-CN" altLang="en-US" dirty="0" smtClean="0"/>
              <a:t>，研究发现拟南芥各</a:t>
            </a:r>
            <a:r>
              <a:rPr lang="zh-CN" altLang="en-US" dirty="0" smtClean="0"/>
              <a:t>轮花器官的建成分别由同源异型的</a:t>
            </a:r>
            <a:r>
              <a:rPr lang="en-US" altLang="zh-CN" dirty="0" smtClean="0"/>
              <a:t>ABCDE</a:t>
            </a:r>
            <a:r>
              <a:rPr lang="zh-CN" altLang="en-US" dirty="0" smtClean="0"/>
              <a:t>类基因调控，其中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类、</a:t>
            </a:r>
            <a:r>
              <a:rPr lang="en-US" altLang="zh-CN" dirty="0" smtClean="0"/>
              <a:t>E</a:t>
            </a:r>
            <a:r>
              <a:rPr lang="zh-CN" altLang="en-US" dirty="0" smtClean="0"/>
              <a:t>类基因调控第一轮萼片发育，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类，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类，</a:t>
            </a:r>
            <a:r>
              <a:rPr lang="en-US" altLang="zh-CN" dirty="0" smtClean="0"/>
              <a:t>E</a:t>
            </a:r>
            <a:r>
              <a:rPr lang="zh-CN" altLang="en-US" dirty="0" smtClean="0"/>
              <a:t>类基因</a:t>
            </a:r>
            <a:r>
              <a:rPr lang="zh-CN" altLang="en-US" dirty="0" smtClean="0"/>
              <a:t>共同</a:t>
            </a:r>
            <a:r>
              <a:rPr lang="zh-CN" altLang="en-US" dirty="0" smtClean="0"/>
              <a:t>调控第二轮花瓣发育，</a:t>
            </a:r>
            <a:r>
              <a:rPr lang="en-US" altLang="zh-CN" dirty="0" smtClean="0"/>
              <a:t>B</a:t>
            </a:r>
            <a:r>
              <a:rPr lang="zh-CN" altLang="en-US" dirty="0" smtClean="0"/>
              <a:t>类、</a:t>
            </a:r>
            <a:r>
              <a:rPr lang="en-US" altLang="zh-CN" dirty="0" smtClean="0"/>
              <a:t>C</a:t>
            </a:r>
            <a:r>
              <a:rPr lang="zh-CN" altLang="en-US" dirty="0" smtClean="0"/>
              <a:t>类和</a:t>
            </a:r>
            <a:r>
              <a:rPr lang="en-US" altLang="zh-CN" dirty="0" smtClean="0"/>
              <a:t>E</a:t>
            </a:r>
            <a:r>
              <a:rPr lang="zh-CN" altLang="en-US" dirty="0" smtClean="0"/>
              <a:t>类基因共同调控第三轮雄蕊发育，</a:t>
            </a:r>
            <a:r>
              <a:rPr lang="en-US" altLang="zh-CN" dirty="0" smtClean="0"/>
              <a:t>C</a:t>
            </a:r>
            <a:r>
              <a:rPr lang="zh-CN" altLang="en-US" dirty="0" smtClean="0"/>
              <a:t>类和</a:t>
            </a:r>
            <a:r>
              <a:rPr lang="en-US" altLang="zh-CN" dirty="0" smtClean="0"/>
              <a:t>E</a:t>
            </a:r>
            <a:r>
              <a:rPr lang="zh-CN" altLang="en-US" dirty="0" smtClean="0"/>
              <a:t>类基因调控第四轮雌蕊发育，此外</a:t>
            </a:r>
            <a:r>
              <a:rPr lang="en-US" altLang="zh-CN" dirty="0" smtClean="0"/>
              <a:t>D</a:t>
            </a:r>
            <a:r>
              <a:rPr lang="zh-CN" altLang="en-US" dirty="0" smtClean="0"/>
              <a:t>类</a:t>
            </a:r>
            <a:r>
              <a:rPr lang="zh-CN" altLang="en-US" dirty="0" smtClean="0"/>
              <a:t>基因特异调控雌蕊中胚珠的发育，这就是调控拟南芥花器官发育的</a:t>
            </a:r>
            <a:r>
              <a:rPr lang="en-US" altLang="zh-CN" dirty="0" smtClean="0"/>
              <a:t>ABCDE</a:t>
            </a:r>
            <a:r>
              <a:rPr lang="zh-CN" altLang="en-US" dirty="0" smtClean="0"/>
              <a:t>模型。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3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关于转录延伸因子的研究主要集中于酵母和动物等真核生物中，在高等真核生物中，转录延伸分为两个阶段，即早期延伸阶段和高效延伸阶段，在早期延伸阶段，</a:t>
            </a:r>
            <a:r>
              <a:rPr lang="en-US" altLang="zh-CN" dirty="0" smtClean="0"/>
              <a:t>RNA</a:t>
            </a:r>
            <a:r>
              <a:rPr lang="zh-CN" altLang="en-US" dirty="0" smtClean="0"/>
              <a:t>聚合酶</a:t>
            </a:r>
            <a:r>
              <a:rPr lang="en-US" altLang="zh-CN" dirty="0" smtClean="0"/>
              <a:t>II</a:t>
            </a:r>
            <a:r>
              <a:rPr lang="zh-CN" altLang="en-US" dirty="0" smtClean="0"/>
              <a:t>与转录延伸因子</a:t>
            </a:r>
            <a:r>
              <a:rPr lang="en-US" altLang="zh-CN" dirty="0" smtClean="0"/>
              <a:t>DSIF</a:t>
            </a:r>
            <a:r>
              <a:rPr lang="zh-CN" altLang="en-US" dirty="0" smtClean="0"/>
              <a:t>和</a:t>
            </a:r>
            <a:r>
              <a:rPr lang="en-US" altLang="zh-CN" dirty="0" smtClean="0"/>
              <a:t>NELF</a:t>
            </a:r>
            <a:r>
              <a:rPr lang="zh-CN" altLang="en-US" dirty="0" smtClean="0"/>
              <a:t>形成复合体，合成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到</a:t>
            </a:r>
            <a:r>
              <a:rPr lang="en-US" altLang="zh-CN" dirty="0" smtClean="0"/>
              <a:t>60</a:t>
            </a:r>
            <a:r>
              <a:rPr lang="zh-CN" altLang="en-US" dirty="0" smtClean="0"/>
              <a:t>个碱基的</a:t>
            </a:r>
            <a:r>
              <a:rPr lang="en-US" altLang="zh-CN" dirty="0" smtClean="0"/>
              <a:t>mRNA</a:t>
            </a:r>
            <a:r>
              <a:rPr lang="zh-CN" altLang="en-US" dirty="0" smtClean="0"/>
              <a:t>后停止转录，这时需通过不同机制招募更多因子对转录复合体进行磷酸化修饰，使抑制因子</a:t>
            </a:r>
            <a:r>
              <a:rPr lang="en-US" altLang="zh-CN" dirty="0" smtClean="0"/>
              <a:t>NELF</a:t>
            </a:r>
            <a:r>
              <a:rPr lang="zh-CN" altLang="en-US" dirty="0" smtClean="0"/>
              <a:t>从转录复合体上脱落，转录复合体继续向前移动完成对基因的转录。转录延伸复合体中的</a:t>
            </a:r>
            <a:r>
              <a:rPr lang="en-US" altLang="zh-CN" dirty="0" smtClean="0"/>
              <a:t>DSIF</a:t>
            </a:r>
            <a:r>
              <a:rPr lang="zh-CN" altLang="en-US" dirty="0" smtClean="0"/>
              <a:t>与酵母中的</a:t>
            </a:r>
            <a:r>
              <a:rPr lang="en-US" altLang="zh-CN" dirty="0" smtClean="0"/>
              <a:t>SPT4/5</a:t>
            </a:r>
            <a:r>
              <a:rPr lang="zh-CN" altLang="en-US" dirty="0" smtClean="0"/>
              <a:t>复合体同源，但在酵母和植物中不存在</a:t>
            </a:r>
            <a:r>
              <a:rPr lang="en-US" altLang="zh-CN" dirty="0" smtClean="0"/>
              <a:t>NELF</a:t>
            </a:r>
            <a:r>
              <a:rPr lang="zh-CN" altLang="en-US" dirty="0" smtClean="0"/>
              <a:t>类的抑制因子。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258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dirty="0" smtClean="0"/>
              <a:t>SPT5</a:t>
            </a:r>
            <a:r>
              <a:rPr lang="zh-CN" altLang="en-US" dirty="0" smtClean="0"/>
              <a:t>类转录延伸因子最早发现于酵母中，其蛋白主要包括</a:t>
            </a:r>
            <a:r>
              <a:rPr lang="en-US" altLang="zh-CN" dirty="0" smtClean="0"/>
              <a:t>NGN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KOW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CTD</a:t>
            </a:r>
            <a:r>
              <a:rPr lang="zh-CN" altLang="en-US" dirty="0" smtClean="0"/>
              <a:t>三种结构域，其中</a:t>
            </a:r>
            <a:r>
              <a:rPr lang="en-US" altLang="zh-CN" dirty="0" smtClean="0"/>
              <a:t>NGN</a:t>
            </a:r>
            <a:r>
              <a:rPr lang="zh-CN" altLang="en-US" dirty="0" smtClean="0"/>
              <a:t>结构域主要调节转录延伸，</a:t>
            </a:r>
            <a:r>
              <a:rPr lang="en-US" altLang="zh-CN" dirty="0" smtClean="0"/>
              <a:t>KOW</a:t>
            </a:r>
            <a:r>
              <a:rPr lang="zh-CN" altLang="en-US" dirty="0" smtClean="0"/>
              <a:t>结构域主要参与蛋白互作，</a:t>
            </a:r>
            <a:r>
              <a:rPr lang="en-US" altLang="zh-CN" dirty="0" smtClean="0"/>
              <a:t>CTD</a:t>
            </a:r>
            <a:r>
              <a:rPr lang="zh-CN" altLang="en-US" dirty="0" smtClean="0"/>
              <a:t>则是许多调解性激酶的作用靶点。酵母中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NGN</a:t>
            </a:r>
            <a:r>
              <a:rPr lang="zh-CN" altLang="en-US" dirty="0" smtClean="0"/>
              <a:t>结构域与</a:t>
            </a:r>
            <a:r>
              <a:rPr lang="en-US" altLang="zh-CN" dirty="0" smtClean="0"/>
              <a:t>SPT4</a:t>
            </a:r>
            <a:r>
              <a:rPr lang="zh-CN" altLang="en-US" dirty="0" smtClean="0"/>
              <a:t>形成复合体作用，能够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招募其他转录延伸因子，稳定转录复合体结构，并促进延伸过程。但植物中</a:t>
            </a:r>
            <a:r>
              <a:rPr lang="en-US" altLang="zh-CN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SPT4/5</a:t>
            </a:r>
            <a:r>
              <a:rPr lang="zh-CN" altLang="en-US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的作用机制仍不清楚，我们的突变体</a:t>
            </a:r>
            <a:r>
              <a:rPr lang="en-US" altLang="zh-CN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为研究植物中</a:t>
            </a:r>
            <a:r>
              <a:rPr lang="en-US" altLang="zh-CN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12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类转录延伸因子的作用提供了良好材料。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34048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通过数据库的芯片数据，我们发现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基因在水稻营养和生殖生长的各个器官中都保持高表达。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35D14-9E6E-4588-8331-6BF8CF63AB3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9388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通过基因起源分析，发现</a:t>
            </a:r>
            <a:r>
              <a:rPr lang="en-US" altLang="zh-CN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OsSPT5-L</a:t>
            </a:r>
            <a:r>
              <a:rPr lang="zh-CN" altLang="en-US" sz="120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起源于真核生物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，是一个比较古老的基因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B35D14-9E6E-4588-8331-6BF8CF63AB3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54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通过进化树分析，我们发现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属于单子叶植物的分支，在单子叶植物中比较保守。同时还</a:t>
            </a:r>
            <a:r>
              <a:rPr lang="zh-CN" altLang="en-US" dirty="0" smtClean="0"/>
              <a:t>发现在水稻中存在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类基因，在拟南芥中也存在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类基因，说明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类基因在植物中发生了</a:t>
            </a:r>
            <a:r>
              <a:rPr lang="zh-CN" altLang="en-US" dirty="0" smtClean="0"/>
              <a:t>复制。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207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通过蛋白结构域分析，发现真核生物的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类蛋白的结构相较于细菌更加复杂，一般包括</a:t>
            </a:r>
            <a:r>
              <a:rPr lang="en-US" altLang="zh-CN" dirty="0" smtClean="0"/>
              <a:t>NGN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KOW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CTD3</a:t>
            </a:r>
            <a:r>
              <a:rPr lang="zh-CN" altLang="en-US" dirty="0" smtClean="0"/>
              <a:t>种结构域。对比酵母，拟南芥和水稻中的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类蛋白的结构发现，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蛋白结构域与其他同源蛋白存在差异，即缺少了</a:t>
            </a:r>
            <a:r>
              <a:rPr lang="en-US" altLang="zh-CN" dirty="0" smtClean="0"/>
              <a:t>NGN</a:t>
            </a:r>
            <a:r>
              <a:rPr lang="zh-CN" altLang="en-US" dirty="0" smtClean="0"/>
              <a:t>结构域，这暗示了其功能可能与其他蛋白存在一定差异。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0602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前面已经提到水稻中存在两个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类基因，其中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基因在水稻中广泛表达，且表达量较高，另外一个基因在雄蕊和雌蕊中特异表达。有文章报道拟南芥中也存在两个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类基因，其中</a:t>
            </a:r>
            <a:r>
              <a:rPr lang="en-US" altLang="zh-CN" dirty="0" smtClean="0"/>
              <a:t>SPT5-2</a:t>
            </a:r>
            <a:r>
              <a:rPr lang="zh-CN" altLang="en-US" dirty="0" smtClean="0"/>
              <a:t>在植物中广泛表达，</a:t>
            </a:r>
            <a:r>
              <a:rPr lang="en-US" altLang="zh-CN" dirty="0" smtClean="0"/>
              <a:t>SPT5-1</a:t>
            </a:r>
            <a:r>
              <a:rPr lang="zh-CN" altLang="en-US" dirty="0" smtClean="0"/>
              <a:t>在植物的花器官中特异表达，经</a:t>
            </a:r>
            <a:r>
              <a:rPr lang="en-US" altLang="zh-CN" dirty="0" smtClean="0"/>
              <a:t>RT-PCR</a:t>
            </a:r>
            <a:r>
              <a:rPr lang="zh-CN" altLang="en-US" dirty="0" smtClean="0"/>
              <a:t>进一步检测，发现</a:t>
            </a:r>
            <a:r>
              <a:rPr lang="en-US" altLang="zh-CN" dirty="0" smtClean="0"/>
              <a:t>SPT5-1</a:t>
            </a:r>
            <a:r>
              <a:rPr lang="zh-CN" altLang="en-US" dirty="0" smtClean="0"/>
              <a:t>在花的雄蕊和雌蕊中特异表达，由此看来，拟南芥和水稻中的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r>
              <a:rPr lang="en-US" altLang="zh-CN" dirty="0" smtClean="0"/>
              <a:t>SPT5</a:t>
            </a:r>
            <a:r>
              <a:rPr lang="zh-CN" altLang="en-US" dirty="0" smtClean="0"/>
              <a:t>类基因的表达模式相似。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1132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文章中还指出，</a:t>
            </a:r>
            <a:r>
              <a:rPr lang="en-US" altLang="zh-CN" dirty="0" smtClean="0"/>
              <a:t>SPT5-2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</a:t>
            </a:r>
            <a:r>
              <a:rPr lang="zh-CN" altLang="en-US" dirty="0" smtClean="0"/>
              <a:t>插入突变体致死，</a:t>
            </a:r>
            <a:r>
              <a:rPr lang="en-US" altLang="zh-CN" dirty="0" smtClean="0"/>
              <a:t>SPT5-1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</a:t>
            </a:r>
            <a:r>
              <a:rPr lang="zh-CN" altLang="en-US" dirty="0" smtClean="0"/>
              <a:t>插入突变体则无明显突变表型，由于我们的基因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表达模式与</a:t>
            </a:r>
            <a:r>
              <a:rPr lang="en-US" altLang="zh-CN" dirty="0" smtClean="0"/>
              <a:t>SPT5-2</a:t>
            </a:r>
            <a:r>
              <a:rPr lang="zh-CN" altLang="en-US" dirty="0" smtClean="0"/>
              <a:t>相似，在植物中广泛表达，说明此基因对植物生长发育十分重要，而我们得到的突变体仅在花器官上有突变表型，这暗示了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突变体是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基因的一个弱突变体，其突变表型可能是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末端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KOW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结构域缺失造成的。此外，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突变体的表型表明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参与水稻花器官的发育调控，此突变体为研究植物中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类转录延伸因子的功能提供了良好的材料。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112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由以上结论，我们对</a:t>
            </a:r>
            <a:r>
              <a:rPr lang="en-US" altLang="zh-CN" sz="1200" b="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调控水稻花器官发育的方式进行了预测，广泛表达的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对水稻外轮花器官特异的调控通过一个未知因子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进行，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在水稻外轮花器官中特异表达，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末端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KOW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结构域与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因子结合被招募到转录复合体上，调控下游花器官发育基因的转录延伸。当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末端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KOW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结构域缺失时，其不能与</a:t>
            </a:r>
            <a:r>
              <a:rPr lang="en-US" altLang="zh-CN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1200" b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结合，导致下游花器官发育基因转录延伸受阻，从而引起水稻外轮花器官发育异常。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67581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49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b="0" dirty="0" smtClean="0"/>
              <a:t>水稻属于单子叶植物，其花的结构与</a:t>
            </a:r>
            <a:r>
              <a:rPr lang="zh-CN" altLang="en-US" b="0" dirty="0" smtClean="0"/>
              <a:t>拟南芥不同，存在特殊的小穗结构。</a:t>
            </a:r>
            <a:r>
              <a:rPr lang="zh-CN" alt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水稻的小穗包括一对退化颖片，一对不育外稃，以及一朵可育的小花构成。 其中小花又由四轮花器官构成， 由外向内排列， 依次是外稃和内稃， 一对浆片， 六个雄蕊，以及一个心皮。</a:t>
            </a:r>
            <a:endParaRPr lang="zh-CN" altLang="en-US" b="0" dirty="0" smtClean="0"/>
          </a:p>
        </p:txBody>
      </p:sp>
      <p:sp>
        <p:nvSpPr>
          <p:cNvPr id="14340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33A672C4-FF3D-4397-8940-BF387B3F5EA2}" type="slidenum">
              <a:rPr lang="zh-CN" altLang="en-US" smtClean="0"/>
              <a:pPr/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460998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通过我们的工作，进一步完善了水稻花器官发育的调控网络，首先发现了一个调控水稻外稃，内稃和浆片发育的转录延伸因子</a:t>
            </a:r>
            <a:r>
              <a:rPr lang="en-US" altLang="zh-CN" dirty="0" smtClean="0"/>
              <a:t>OsSPT5-L</a:t>
            </a:r>
            <a:r>
              <a:rPr lang="zh-CN" altLang="en-US" dirty="0" smtClean="0"/>
              <a:t>，另外，研究了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与其他</a:t>
            </a:r>
            <a:r>
              <a:rPr lang="en-US" altLang="zh-CN" dirty="0" smtClean="0"/>
              <a:t>MADS-box</a:t>
            </a:r>
            <a:r>
              <a:rPr lang="zh-CN" altLang="en-US" dirty="0" smtClean="0"/>
              <a:t>蛋白的相互作用，发现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作为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类基因，通过与水稻中其他同源异型基因互作来参与各轮花器官的调控。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2161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此外，通过对</a:t>
            </a:r>
            <a:r>
              <a:rPr lang="en-US" altLang="zh-CN" dirty="0" smtClean="0"/>
              <a:t>OsMADS6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转录水平上调控的研究，发现在水稻花器官发育早期的顶端花分生组织中，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可以通过抑制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的表达，来保持花分生组织属性。另外，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在外稃、内稃和退化颖片中表达，调节花器官发育，同时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对自身的表达有正向激活作用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5056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6101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2477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/>
              <a:t>水稻的外稃和内稃是单子叶植物特有的器官</a:t>
            </a:r>
            <a:r>
              <a:rPr lang="zh-CN" altLang="en-US" sz="1200" dirty="0" smtClean="0"/>
              <a:t>，与拟南芥花器官差异最大，外稃</a:t>
            </a:r>
            <a:r>
              <a:rPr lang="zh-CN" altLang="en-US" sz="1200" dirty="0" smtClean="0"/>
              <a:t>比内稃略大， 两者通过连锁结构闭合， 共同起到保护水稻小花内部结构的作用。</a:t>
            </a:r>
            <a:r>
              <a:rPr lang="zh-CN" altLang="en-US" dirty="0" smtClean="0"/>
              <a:t>水稻的外稃具有</a:t>
            </a:r>
            <a:r>
              <a:rPr lang="en-US" altLang="zh-CN" dirty="0" smtClean="0"/>
              <a:t>5</a:t>
            </a:r>
            <a:r>
              <a:rPr lang="zh-CN" altLang="en-US" dirty="0" smtClean="0"/>
              <a:t>根维管束，内稃具有</a:t>
            </a:r>
            <a:r>
              <a:rPr lang="en-US" altLang="zh-CN" dirty="0" smtClean="0"/>
              <a:t>3</a:t>
            </a:r>
            <a:r>
              <a:rPr lang="zh-CN" altLang="en-US" dirty="0" smtClean="0"/>
              <a:t>根维管束，</a:t>
            </a:r>
            <a:r>
              <a:rPr lang="zh-CN" altLang="en-US" sz="1200" dirty="0" smtClean="0"/>
              <a:t>其中，内稃从形态上可以分为两部分，分别是表面细胞硅质化的主体部分</a:t>
            </a:r>
            <a:r>
              <a:rPr lang="en-US" altLang="zh-CN" sz="1200" dirty="0" smtClean="0"/>
              <a:t>(bop)</a:t>
            </a:r>
            <a:r>
              <a:rPr lang="zh-CN" altLang="en-US" sz="1200" dirty="0" smtClean="0"/>
              <a:t> 和表面为纤维状光滑细胞的边缘组织</a:t>
            </a:r>
            <a:r>
              <a:rPr lang="en-US" altLang="zh-CN" sz="1200" dirty="0" smtClean="0"/>
              <a:t>(</a:t>
            </a:r>
            <a:r>
              <a:rPr lang="en-US" altLang="zh-CN" sz="1200" dirty="0" err="1" smtClean="0"/>
              <a:t>mtp</a:t>
            </a:r>
            <a:r>
              <a:rPr lang="en-US" altLang="zh-CN" sz="1200" dirty="0" smtClean="0"/>
              <a:t>)</a:t>
            </a:r>
            <a:r>
              <a:rPr lang="zh-CN" altLang="en-US" sz="1200" dirty="0" smtClean="0"/>
              <a:t>，边缘组织通过和外稃边缘嵌合形成连锁结构。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312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通过研究发现，水稻中也存在调控花器官发育的</a:t>
            </a:r>
            <a:r>
              <a:rPr lang="en-US" altLang="zh-CN" sz="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ABCDE</a:t>
            </a:r>
            <a:r>
              <a:rPr lang="zh-CN" altLang="en-US" sz="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模型，水稻内轮花器官与拟南芥相似，故调控内轮花器官发育的</a:t>
            </a:r>
            <a:r>
              <a:rPr lang="en-US" altLang="zh-CN" sz="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BCD</a:t>
            </a:r>
            <a:r>
              <a:rPr lang="zh-CN" altLang="en-US" sz="1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类基因在功能上比较保守，由于水稻的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外稃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、内稃结构与拟南芥的花器官结构有很大不同，故调控水稻外轮花器官发育的</a:t>
            </a:r>
            <a:r>
              <a:rPr lang="en-US" altLang="zh-CN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类基因在功能发生一定程度的分化，并有新的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</a:t>
            </a:r>
            <a:r>
              <a:rPr lang="en-US" altLang="zh-CN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ABCDE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类基因参与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调控水稻外稃和内稃的</a:t>
            </a:r>
            <a:r>
              <a:rPr lang="zh-CN" altLang="en-US" sz="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发育过程。</a:t>
            </a:r>
            <a:endParaRPr lang="zh-CN" altLang="en-US" sz="8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218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基于对水稻内外稃发育的研究，目前已经</a:t>
            </a:r>
            <a:r>
              <a:rPr lang="zh-CN" altLang="en-US" baseline="0" dirty="0" smtClean="0"/>
              <a:t>发现调控水稻内外稃发育的基因可以分为三类，</a:t>
            </a:r>
            <a:r>
              <a:rPr lang="zh-CN" altLang="en-US" baseline="0" dirty="0" smtClean="0"/>
              <a:t>有些基因可调控水稻外稃和内稃的早期属性决定，有些可以调控水稻内稃的后期形态建成，还有一些基因可以参与既可以调控水稻外稃和内稃的早期属性决定，又可以调控后期形态建成，但是对水稻内外稃发育的研究目前多来源与遗传学数据，其具体调控机制仍不清楚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419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除了外稃和内稃外，调控水稻其他各轮花器官的基因也得到发现，部分调控机制也得以研究，但是调控水稻花器官发育的网络还没有建立，我们的研究目的是通过</a:t>
            </a:r>
            <a:r>
              <a:rPr lang="zh-CN" altLang="en-US" dirty="0" smtClean="0"/>
              <a:t>揭示已知基因调控花器官发育的新机制，和继续发现调控水稻花器官发育的新基因，来不断完善调控水稻花器官发育的</a:t>
            </a:r>
            <a:r>
              <a:rPr lang="zh-CN" altLang="en-US" dirty="0" smtClean="0"/>
              <a:t>网络，揭示水稻花器官发育的分子机理。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552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调控水稻花器官发育的基因中有一个单子叶中特有的基因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，其在双子叶植物中没有同源，属于单子叶中的一个</a:t>
            </a:r>
            <a:r>
              <a:rPr lang="en-US" altLang="zh-CN" dirty="0" smtClean="0"/>
              <a:t>MIKC</a:t>
            </a:r>
            <a:r>
              <a:rPr lang="zh-CN" altLang="en-US" dirty="0" smtClean="0"/>
              <a:t>类</a:t>
            </a:r>
            <a:r>
              <a:rPr lang="en-US" altLang="zh-CN" dirty="0" smtClean="0"/>
              <a:t>MADS-box</a:t>
            </a:r>
            <a:r>
              <a:rPr lang="zh-CN" altLang="en-US" dirty="0" smtClean="0"/>
              <a:t>基因，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年报道的一个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的突变体</a:t>
            </a:r>
            <a:r>
              <a:rPr lang="en-US" altLang="zh-CN" dirty="0" smtClean="0"/>
              <a:t>cfo1</a:t>
            </a:r>
            <a:r>
              <a:rPr lang="zh-CN" altLang="en-US" dirty="0" smtClean="0"/>
              <a:t>表现内稃、浆片和心皮的发育缺陷，说明</a:t>
            </a:r>
            <a:r>
              <a:rPr lang="en-US" altLang="zh-CN" dirty="0" smtClean="0"/>
              <a:t>OsMADS32</a:t>
            </a:r>
            <a:r>
              <a:rPr lang="zh-CN" altLang="en-US" dirty="0" smtClean="0"/>
              <a:t>影响各轮花器官发育。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F83D7C-B806-4265-8A83-3DB71AAB8C5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83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6" descr="ppt底板白-英文大写4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5" descr="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9350" y="3979865"/>
            <a:ext cx="2914650" cy="287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1" descr="图片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2" descr="图片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3" descr="图片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4" descr="图片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5" descr="图片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401" y="179388"/>
            <a:ext cx="755650" cy="50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53" name="Rectangle 9"/>
          <p:cNvSpPr>
            <a:spLocks noGrp="1" noChangeArrowheads="1"/>
          </p:cNvSpPr>
          <p:nvPr>
            <p:ph type="ctrTitle"/>
          </p:nvPr>
        </p:nvSpPr>
        <p:spPr>
          <a:xfrm>
            <a:off x="685800" y="1798640"/>
            <a:ext cx="7772400" cy="147002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tIns="45720" anchor="ctr"/>
          <a:lstStyle>
            <a:lvl1pPr>
              <a:defRPr sz="43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7354" name="Rectangle 10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957638"/>
            <a:ext cx="6400800" cy="1079500"/>
          </a:xfrm>
        </p:spPr>
        <p:txBody>
          <a:bodyPr anchor="ctr" anchorCtr="1"/>
          <a:lstStyle>
            <a:lvl1pPr marL="0" indent="0" algn="ctr">
              <a:buFontTx/>
              <a:buNone/>
              <a:defRPr sz="2400">
                <a:solidFill>
                  <a:srgbClr val="16388A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0846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535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8000" y="179390"/>
            <a:ext cx="2286000" cy="615473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0" y="179390"/>
            <a:ext cx="6705600" cy="61547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646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5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06442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31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2800" y="1268413"/>
            <a:ext cx="4038600" cy="50657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647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109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697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284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55236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39627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1" descr="ppt底板白-英文大写4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ChangeArrowheads="1"/>
          </p:cNvSpPr>
          <p:nvPr/>
        </p:nvSpPr>
        <p:spPr bwMode="auto">
          <a:xfrm>
            <a:off x="287339" y="833440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8" name="Rectangle 3"/>
          <p:cNvSpPr>
            <a:spLocks noChangeArrowheads="1"/>
          </p:cNvSpPr>
          <p:nvPr/>
        </p:nvSpPr>
        <p:spPr bwMode="auto">
          <a:xfrm>
            <a:off x="4826001" y="6477002"/>
            <a:ext cx="4318000" cy="28575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rgbClr val="133984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9050" algn="ctr">
                <a:solidFill>
                  <a:srgbClr val="16388A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DDDDDD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 sz="240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0" y="179388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1800" y="1268413"/>
            <a:ext cx="8229600" cy="5065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05023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133984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 b="1">
          <a:solidFill>
            <a:srgbClr val="133984"/>
          </a:solidFill>
          <a:latin typeface="Arial" panose="020B0604020202020204" pitchFamily="34" charset="0"/>
          <a:ea typeface="华文新魏" panose="02010800040101010101" pitchFamily="2" charset="-122"/>
        </a:defRPr>
      </a:lvl9pPr>
    </p:titleStyle>
    <p:bodyStyle>
      <a:lvl1pPr marL="449263" indent="-449263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SzPct val="120000"/>
        <a:buBlip>
          <a:blip r:embed="rId14"/>
        </a:buBlip>
        <a:defRPr sz="2800" kern="1200">
          <a:solidFill>
            <a:srgbClr val="133984"/>
          </a:solidFill>
          <a:latin typeface="+mn-lt"/>
          <a:ea typeface="+mn-ea"/>
          <a:cs typeface="+mn-cs"/>
        </a:defRPr>
      </a:lvl1pPr>
      <a:lvl2pPr marL="914400" indent="-28575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rgbClr val="000066"/>
        </a:buClr>
        <a:buChar char="•"/>
        <a:defRPr sz="2400" kern="1200">
          <a:solidFill>
            <a:srgbClr val="133984"/>
          </a:solidFill>
          <a:latin typeface="+mn-lt"/>
          <a:ea typeface="+mn-ea"/>
          <a:cs typeface="+mn-cs"/>
        </a:defRPr>
      </a:lvl2pPr>
      <a:lvl3pPr marL="1322388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3pPr>
      <a:lvl4pPr marL="1730375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4pPr>
      <a:lvl5pPr marL="2138363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microsoft.com/office/2007/relationships/hdphoto" Target="../media/hdphoto1.wdp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95834" y="995081"/>
            <a:ext cx="3012141" cy="478585"/>
          </a:xfrm>
        </p:spPr>
        <p:txBody>
          <a:bodyPr/>
          <a:lstStyle/>
          <a:p>
            <a:r>
              <a:rPr lang="zh-CN" altLang="en-US" b="1" dirty="0" smtClean="0"/>
              <a:t>硕士学位申请答辩</a:t>
            </a:r>
            <a:endParaRPr lang="zh-CN" altLang="en-US" b="1" dirty="0"/>
          </a:p>
        </p:txBody>
      </p:sp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519312" y="2462506"/>
            <a:ext cx="827890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3600" b="1" dirty="0" smtClean="0">
                <a:latin typeface="+mj-lt"/>
                <a:cs typeface="+mj-cs"/>
              </a:rPr>
              <a:t>水稻花器官发育分子机理的研究</a:t>
            </a:r>
            <a:endParaRPr lang="zh-CN" altLang="en-US" sz="3600" b="1" dirty="0">
              <a:latin typeface="+mj-lt"/>
              <a:cs typeface="+mj-cs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 bwMode="auto">
          <a:xfrm>
            <a:off x="3018222" y="4520525"/>
            <a:ext cx="3281083" cy="100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FontTx/>
              <a:buNone/>
              <a:defRPr sz="2400" kern="1200">
                <a:solidFill>
                  <a:srgbClr val="16388A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 kern="120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答辩人：贾茹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zh-CN" altLang="en-US" sz="2000" dirty="0" smtClean="0">
                <a:latin typeface="+mj-lt"/>
                <a:ea typeface="黑体" panose="02010609060101010101" pitchFamily="49" charset="-122"/>
              </a:rPr>
              <a:t>导师：袁政 副教授</a:t>
            </a:r>
            <a:endParaRPr lang="en-US" altLang="zh-CN" sz="2000" dirty="0" smtClean="0">
              <a:latin typeface="+mj-lt"/>
              <a:ea typeface="黑体" panose="02010609060101010101" pitchFamily="49" charset="-122"/>
            </a:endParaRPr>
          </a:p>
          <a:p>
            <a:r>
              <a:rPr lang="en-US" altLang="zh-CN" sz="2000" dirty="0" smtClean="0">
                <a:latin typeface="+mj-lt"/>
                <a:ea typeface="黑体" panose="02010609060101010101" pitchFamily="49" charset="-122"/>
              </a:rPr>
              <a:t>2016-1-13</a:t>
            </a:r>
            <a:endParaRPr lang="zh-CN" altLang="en-US" sz="2000" dirty="0">
              <a:latin typeface="+mj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10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9"/>
    </mc:Choice>
    <mc:Fallback xmlns="">
      <p:transition spd="slow" advTm="504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772" y="5149863"/>
            <a:ext cx="3906755" cy="12898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 bwMode="auto">
          <a:xfrm>
            <a:off x="107576" y="40341"/>
            <a:ext cx="4719918" cy="1008529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" name="Picture 2" descr="An external file that holds a picture, illustration, etc.&#10;Object name is PP_200980_wc_f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79" y="928292"/>
            <a:ext cx="3160982" cy="559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椭圆 9"/>
          <p:cNvSpPr/>
          <p:nvPr/>
        </p:nvSpPr>
        <p:spPr bwMode="auto">
          <a:xfrm>
            <a:off x="1693878" y="5593575"/>
            <a:ext cx="1086247" cy="443752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7500" tIns="35100" rIns="67500" bIns="351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10" idx="6"/>
          </p:cNvCxnSpPr>
          <p:nvPr/>
        </p:nvCxnSpPr>
        <p:spPr bwMode="auto">
          <a:xfrm flipV="1">
            <a:off x="2780125" y="5486402"/>
            <a:ext cx="1379647" cy="329049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文本框 30"/>
          <p:cNvSpPr txBox="1"/>
          <p:nvPr/>
        </p:nvSpPr>
        <p:spPr>
          <a:xfrm>
            <a:off x="7108171" y="6427506"/>
            <a:ext cx="1781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Sang et al., 2012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5490" y="227569"/>
            <a:ext cx="8995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是一个单子叶植物中特有的</a:t>
            </a:r>
            <a:r>
              <a:rPr lang="en-US" altLang="zh-CN" sz="2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MIKC</a:t>
            </a:r>
            <a:r>
              <a:rPr lang="en-US" altLang="zh-CN" sz="2400" b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baseline="3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MADS-box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endParaRPr lang="zh-CN" altLang="en-US" sz="2400" b="1" dirty="0"/>
          </a:p>
        </p:txBody>
      </p:sp>
      <p:grpSp>
        <p:nvGrpSpPr>
          <p:cNvPr id="5" name="组合 4"/>
          <p:cNvGrpSpPr/>
          <p:nvPr/>
        </p:nvGrpSpPr>
        <p:grpSpPr>
          <a:xfrm>
            <a:off x="4827493" y="1150306"/>
            <a:ext cx="3578462" cy="3337809"/>
            <a:chOff x="4827493" y="1150306"/>
            <a:chExt cx="3578462" cy="3337809"/>
          </a:xfrm>
        </p:grpSpPr>
        <p:grpSp>
          <p:nvGrpSpPr>
            <p:cNvPr id="4" name="组合 3"/>
            <p:cNvGrpSpPr/>
            <p:nvPr/>
          </p:nvGrpSpPr>
          <p:grpSpPr>
            <a:xfrm>
              <a:off x="4827493" y="1150306"/>
              <a:ext cx="3578462" cy="1696225"/>
              <a:chOff x="4171672" y="1447289"/>
              <a:chExt cx="2522975" cy="1128239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 rotWithShape="1">
              <a:blip r:embed="rId5"/>
              <a:srcRect t="50638"/>
              <a:stretch/>
            </p:blipFill>
            <p:spPr>
              <a:xfrm>
                <a:off x="4171672" y="1447289"/>
                <a:ext cx="1066038" cy="1128238"/>
              </a:xfrm>
              <a:prstGeom prst="rect">
                <a:avLst/>
              </a:prstGeom>
            </p:spPr>
          </p:pic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52225" y="1447291"/>
                <a:ext cx="716657" cy="1128237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90790" y="1447290"/>
                <a:ext cx="703857" cy="1128237"/>
              </a:xfrm>
              <a:prstGeom prst="rect">
                <a:avLst/>
              </a:prstGeom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8"/>
            <a:srcRect l="54067"/>
            <a:stretch/>
          </p:blipFill>
          <p:spPr>
            <a:xfrm>
              <a:off x="4827493" y="2845416"/>
              <a:ext cx="3103815" cy="1642699"/>
            </a:xfrm>
            <a:prstGeom prst="rect">
              <a:avLst/>
            </a:prstGeom>
          </p:spPr>
        </p:pic>
      </p:grpSp>
      <p:sp>
        <p:nvSpPr>
          <p:cNvPr id="6" name="矩形 5"/>
          <p:cNvSpPr/>
          <p:nvPr/>
        </p:nvSpPr>
        <p:spPr bwMode="auto">
          <a:xfrm>
            <a:off x="5070090" y="5685262"/>
            <a:ext cx="720000" cy="18000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51454" y="4759231"/>
            <a:ext cx="3821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单子叶植物中特有的</a:t>
            </a:r>
            <a:r>
              <a:rPr lang="en-US" altLang="zh-CN" b="1" i="1" dirty="0" smtClean="0"/>
              <a:t>CFO1</a:t>
            </a:r>
            <a:r>
              <a:rPr lang="zh-CN" altLang="en-US" b="1" dirty="0" smtClean="0"/>
              <a:t>类分支：</a:t>
            </a:r>
            <a:endParaRPr lang="en-US" altLang="zh-CN" b="1" dirty="0" smtClean="0"/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5400062" y="998943"/>
            <a:ext cx="614531" cy="105781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接箭头连接符 21"/>
          <p:cNvCxnSpPr>
            <a:stCxn id="26" idx="2"/>
          </p:cNvCxnSpPr>
          <p:nvPr/>
        </p:nvCxnSpPr>
        <p:spPr bwMode="auto">
          <a:xfrm>
            <a:off x="6615852" y="1057711"/>
            <a:ext cx="190660" cy="93332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4487648" y="703325"/>
            <a:ext cx="13885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内稃</a:t>
            </a:r>
            <a:r>
              <a:rPr lang="en-US" altLang="zh-CN" sz="1600" b="1" dirty="0" err="1" smtClean="0"/>
              <a:t>mtp</a:t>
            </a:r>
            <a:r>
              <a:rPr lang="zh-CN" altLang="en-US" sz="1600" b="1" dirty="0"/>
              <a:t>变大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113150" y="71915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稃状浆片</a:t>
            </a:r>
            <a:endParaRPr lang="zh-CN" altLang="en-US" sz="1600" b="1" dirty="0"/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7493956" y="1009817"/>
            <a:ext cx="219351" cy="91790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本框 34"/>
          <p:cNvSpPr txBox="1"/>
          <p:nvPr/>
        </p:nvSpPr>
        <p:spPr>
          <a:xfrm>
            <a:off x="7188320" y="71031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/>
              <a:t>浆片心皮嵌合体</a:t>
            </a:r>
            <a:endParaRPr lang="zh-CN" altLang="en-US" sz="1600" b="1" dirty="0"/>
          </a:p>
        </p:txBody>
      </p:sp>
      <p:cxnSp>
        <p:nvCxnSpPr>
          <p:cNvPr id="37" name="直接箭头连接符 36"/>
          <p:cNvCxnSpPr/>
          <p:nvPr/>
        </p:nvCxnSpPr>
        <p:spPr bwMode="auto">
          <a:xfrm flipV="1">
            <a:off x="4669506" y="3633566"/>
            <a:ext cx="818308" cy="32753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文本框 38"/>
          <p:cNvSpPr txBox="1"/>
          <p:nvPr/>
        </p:nvSpPr>
        <p:spPr>
          <a:xfrm>
            <a:off x="3912390" y="3702018"/>
            <a:ext cx="89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异位稃状器官</a:t>
            </a:r>
            <a:endParaRPr lang="zh-CN" altLang="en-US" sz="1600" b="1" dirty="0"/>
          </a:p>
        </p:txBody>
      </p:sp>
      <p:cxnSp>
        <p:nvCxnSpPr>
          <p:cNvPr id="40" name="直接箭头连接符 39"/>
          <p:cNvCxnSpPr/>
          <p:nvPr/>
        </p:nvCxnSpPr>
        <p:spPr bwMode="auto">
          <a:xfrm>
            <a:off x="4681066" y="2831767"/>
            <a:ext cx="2012516" cy="689935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文本框 43"/>
          <p:cNvSpPr txBox="1"/>
          <p:nvPr/>
        </p:nvSpPr>
        <p:spPr>
          <a:xfrm>
            <a:off x="3942850" y="2568466"/>
            <a:ext cx="8127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雄蕊心皮嵌合体</a:t>
            </a:r>
            <a:endParaRPr lang="zh-CN" altLang="en-US" sz="1600" b="1" dirty="0"/>
          </a:p>
        </p:txBody>
      </p:sp>
      <p:cxnSp>
        <p:nvCxnSpPr>
          <p:cNvPr id="45" name="直接箭头连接符 44"/>
          <p:cNvCxnSpPr/>
          <p:nvPr/>
        </p:nvCxnSpPr>
        <p:spPr bwMode="auto">
          <a:xfrm flipH="1">
            <a:off x="7540333" y="3493340"/>
            <a:ext cx="732928" cy="23168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7" name="文本框 46"/>
          <p:cNvSpPr txBox="1"/>
          <p:nvPr/>
        </p:nvSpPr>
        <p:spPr>
          <a:xfrm>
            <a:off x="8237100" y="3077841"/>
            <a:ext cx="882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/>
              <a:t>多产生一个心皮</a:t>
            </a:r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9873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5" grpId="0"/>
      <p:bldP spid="39" grpId="0"/>
      <p:bldP spid="44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OsMADS32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负调控</a:t>
            </a:r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DL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9174" y="998992"/>
            <a:ext cx="5857194" cy="487187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46628" y="2002972"/>
            <a:ext cx="543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WT</a:t>
            </a:r>
            <a:endParaRPr lang="zh-CN" altLang="en-US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103085" y="34349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cfo1</a:t>
            </a:r>
            <a:endParaRPr lang="zh-CN" altLang="en-US" b="1" i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09097" y="490144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/>
              <a:t>cfo1</a:t>
            </a:r>
            <a:endParaRPr lang="zh-CN" altLang="en-US" b="1" i="1" dirty="0"/>
          </a:p>
        </p:txBody>
      </p:sp>
      <p:sp>
        <p:nvSpPr>
          <p:cNvPr id="7" name="矩形 6"/>
          <p:cNvSpPr/>
          <p:nvPr/>
        </p:nvSpPr>
        <p:spPr>
          <a:xfrm>
            <a:off x="482599" y="6089013"/>
            <a:ext cx="87303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激活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cfo1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异常的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第二、三轮异位稃状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、心皮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状器官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产生的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主要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原因。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 bwMode="auto">
          <a:xfrm flipH="1" flipV="1">
            <a:off x="2889255" y="3434928"/>
            <a:ext cx="69435" cy="31199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H="1" flipV="1">
            <a:off x="4013532" y="3627432"/>
            <a:ext cx="98048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V="1">
            <a:off x="3290144" y="3627432"/>
            <a:ext cx="110576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接箭头连接符 15"/>
          <p:cNvCxnSpPr/>
          <p:nvPr/>
        </p:nvCxnSpPr>
        <p:spPr bwMode="auto">
          <a:xfrm flipV="1">
            <a:off x="4443034" y="3804260"/>
            <a:ext cx="128966" cy="2103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H="1" flipV="1">
            <a:off x="5172045" y="3866412"/>
            <a:ext cx="177877" cy="17682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接箭头连接符 26"/>
          <p:cNvCxnSpPr/>
          <p:nvPr/>
        </p:nvCxnSpPr>
        <p:spPr bwMode="auto">
          <a:xfrm flipH="1" flipV="1">
            <a:off x="6919415" y="3804260"/>
            <a:ext cx="13648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箭头连接符 28"/>
          <p:cNvCxnSpPr/>
          <p:nvPr/>
        </p:nvCxnSpPr>
        <p:spPr bwMode="auto">
          <a:xfrm flipH="1">
            <a:off x="7018459" y="3246813"/>
            <a:ext cx="183565" cy="214428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 bwMode="auto">
          <a:xfrm flipH="1" flipV="1">
            <a:off x="5682004" y="3502511"/>
            <a:ext cx="289058" cy="8841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/>
          <p:nvPr/>
        </p:nvCxnSpPr>
        <p:spPr bwMode="auto">
          <a:xfrm flipH="1">
            <a:off x="5996964" y="3746922"/>
            <a:ext cx="79146" cy="252111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/>
          <p:nvPr/>
        </p:nvCxnSpPr>
        <p:spPr bwMode="auto">
          <a:xfrm flipH="1" flipV="1">
            <a:off x="2277382" y="4901449"/>
            <a:ext cx="125268" cy="23420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 flipH="1" flipV="1">
            <a:off x="3505679" y="4901449"/>
            <a:ext cx="109932" cy="27548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接箭头连接符 40"/>
          <p:cNvCxnSpPr/>
          <p:nvPr/>
        </p:nvCxnSpPr>
        <p:spPr bwMode="auto">
          <a:xfrm flipV="1">
            <a:off x="3958244" y="4901449"/>
            <a:ext cx="110576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接箭头连接符 41"/>
          <p:cNvCxnSpPr/>
          <p:nvPr/>
        </p:nvCxnSpPr>
        <p:spPr bwMode="auto">
          <a:xfrm flipV="1">
            <a:off x="4953842" y="4896672"/>
            <a:ext cx="110576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接箭头连接符 42"/>
          <p:cNvCxnSpPr/>
          <p:nvPr/>
        </p:nvCxnSpPr>
        <p:spPr bwMode="auto">
          <a:xfrm flipH="1" flipV="1">
            <a:off x="5785978" y="4947168"/>
            <a:ext cx="210986" cy="18848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接箭头连接符 44"/>
          <p:cNvCxnSpPr/>
          <p:nvPr/>
        </p:nvCxnSpPr>
        <p:spPr bwMode="auto">
          <a:xfrm flipV="1">
            <a:off x="6154547" y="4937955"/>
            <a:ext cx="110576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/>
          <p:nvPr/>
        </p:nvCxnSpPr>
        <p:spPr bwMode="auto">
          <a:xfrm flipH="1" flipV="1">
            <a:off x="7202024" y="5232583"/>
            <a:ext cx="210986" cy="18848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/>
          <p:nvPr/>
        </p:nvCxnSpPr>
        <p:spPr bwMode="auto">
          <a:xfrm flipH="1" flipV="1">
            <a:off x="7102496" y="5583047"/>
            <a:ext cx="210986" cy="149013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接箭头连接符 24"/>
          <p:cNvCxnSpPr/>
          <p:nvPr/>
        </p:nvCxnSpPr>
        <p:spPr bwMode="auto">
          <a:xfrm flipH="1" flipV="1">
            <a:off x="2228358" y="2157835"/>
            <a:ext cx="98048" cy="23898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接箭头连接符 27"/>
          <p:cNvCxnSpPr/>
          <p:nvPr/>
        </p:nvCxnSpPr>
        <p:spPr bwMode="auto">
          <a:xfrm>
            <a:off x="4847770" y="1456030"/>
            <a:ext cx="17134" cy="242806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6036537" y="1716495"/>
            <a:ext cx="9417" cy="286477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/>
          <p:nvPr/>
        </p:nvCxnSpPr>
        <p:spPr bwMode="auto">
          <a:xfrm>
            <a:off x="6758994" y="2157835"/>
            <a:ext cx="211421" cy="0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64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" descr="E:\research works\REP1 related\repen5\paper\pic\ZL\JPG files\Fig.5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92" t="41588"/>
          <a:stretch/>
        </p:blipFill>
        <p:spPr bwMode="auto">
          <a:xfrm>
            <a:off x="5379107" y="3482747"/>
            <a:ext cx="3421262" cy="2498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1240488" y="2211249"/>
            <a:ext cx="7439252" cy="1266456"/>
            <a:chOff x="1146629" y="2660055"/>
            <a:chExt cx="9919002" cy="1688609"/>
          </a:xfrm>
        </p:grpSpPr>
        <p:grpSp>
          <p:nvGrpSpPr>
            <p:cNvPr id="5" name="组合 4"/>
            <p:cNvGrpSpPr/>
            <p:nvPr/>
          </p:nvGrpSpPr>
          <p:grpSpPr>
            <a:xfrm>
              <a:off x="1146629" y="2660055"/>
              <a:ext cx="9774090" cy="1688609"/>
              <a:chOff x="-107576" y="1923294"/>
              <a:chExt cx="12299576" cy="279993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-107576" y="2770095"/>
                <a:ext cx="12299576" cy="4571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784411" y="2705548"/>
                <a:ext cx="1053352" cy="174811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20201" y="2702860"/>
                <a:ext cx="369794" cy="1775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3653114" y="2705545"/>
                <a:ext cx="410136" cy="172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4495797" y="2705546"/>
                <a:ext cx="721663" cy="172125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6232713" y="2705545"/>
                <a:ext cx="262216" cy="172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10542495" y="2705545"/>
                <a:ext cx="349623" cy="172126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1282083" y="2705545"/>
                <a:ext cx="121024" cy="174814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6" name="直接箭头连接符 15"/>
              <p:cNvCxnSpPr/>
              <p:nvPr/>
            </p:nvCxnSpPr>
            <p:spPr>
              <a:xfrm>
                <a:off x="4343399" y="2420471"/>
                <a:ext cx="0" cy="1304364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文本框 16"/>
              <p:cNvSpPr txBox="1"/>
              <p:nvPr/>
            </p:nvSpPr>
            <p:spPr>
              <a:xfrm>
                <a:off x="2025582" y="3600497"/>
                <a:ext cx="2682065" cy="1122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b="1" dirty="0">
                    <a:solidFill>
                      <a:srgbClr val="000000"/>
                    </a:solidFill>
                  </a:rPr>
                  <a:t>       </a:t>
                </a:r>
                <a:r>
                  <a:rPr lang="en-US" altLang="zh-CN" sz="1350" b="1" dirty="0" smtClean="0">
                    <a:solidFill>
                      <a:srgbClr val="000000"/>
                    </a:solidFill>
                  </a:rPr>
                  <a:t>WT             C</a:t>
                </a:r>
              </a:p>
              <a:p>
                <a:r>
                  <a:rPr lang="en-US" altLang="zh-CN" sz="1350" b="1" i="1" dirty="0" smtClean="0">
                    <a:solidFill>
                      <a:srgbClr val="000000"/>
                    </a:solidFill>
                  </a:rPr>
                  <a:t>  cfo1-3             </a:t>
                </a:r>
                <a:r>
                  <a:rPr lang="en-US" altLang="zh-CN" sz="1350" b="1" dirty="0" smtClean="0">
                    <a:solidFill>
                      <a:srgbClr val="FF0000"/>
                    </a:solidFill>
                  </a:rPr>
                  <a:t>A</a:t>
                </a:r>
                <a:endParaRPr lang="zh-CN" altLang="en-US" sz="13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508853" y="2920076"/>
                <a:ext cx="901553" cy="663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b="1" dirty="0">
                    <a:solidFill>
                      <a:srgbClr val="000000"/>
                    </a:solidFill>
                  </a:rPr>
                  <a:t>ATG</a:t>
                </a:r>
                <a:endParaRPr lang="zh-CN" altLang="en-US" sz="13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212456" y="2915878"/>
                <a:ext cx="901553" cy="663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b="1" dirty="0">
                    <a:solidFill>
                      <a:srgbClr val="000000"/>
                    </a:solidFill>
                  </a:rPr>
                  <a:t>TAG</a:t>
                </a:r>
                <a:endParaRPr lang="zh-CN" altLang="en-US" sz="1350" b="1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3953708" y="1923294"/>
                <a:ext cx="1148995" cy="6634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350" b="1" dirty="0">
                    <a:solidFill>
                      <a:srgbClr val="000000"/>
                    </a:solidFill>
                  </a:rPr>
                  <a:t>602bp</a:t>
                </a:r>
                <a:endParaRPr lang="zh-CN" altLang="en-US" sz="135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1602852" y="2714540"/>
              <a:ext cx="6565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solidFill>
                    <a:srgbClr val="000000"/>
                  </a:solidFill>
                </a:rPr>
                <a:t>1bp</a:t>
              </a:r>
              <a:endParaRPr lang="zh-CN" altLang="en-US" sz="135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0024320" y="2713424"/>
              <a:ext cx="1041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350" b="1" dirty="0">
                  <a:solidFill>
                    <a:srgbClr val="000000"/>
                  </a:solidFill>
                </a:rPr>
                <a:t>2086bp</a:t>
              </a:r>
              <a:endParaRPr lang="zh-CN" altLang="en-US" sz="135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72177" y="3961992"/>
            <a:ext cx="3317021" cy="1015499"/>
            <a:chOff x="1262743" y="3018971"/>
            <a:chExt cx="4422695" cy="1353998"/>
          </a:xfrm>
        </p:grpSpPr>
        <p:sp>
          <p:nvSpPr>
            <p:cNvPr id="3" name="矩形 2"/>
            <p:cNvSpPr/>
            <p:nvPr/>
          </p:nvSpPr>
          <p:spPr>
            <a:xfrm>
              <a:off x="1262743" y="3018971"/>
              <a:ext cx="4252686" cy="285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262743" y="3018971"/>
              <a:ext cx="1204686" cy="2856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67429" y="3018971"/>
              <a:ext cx="511404" cy="2856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978833" y="3018971"/>
              <a:ext cx="553538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860800" y="3018971"/>
              <a:ext cx="497193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430528" y="3018971"/>
              <a:ext cx="476361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906889" y="3018971"/>
              <a:ext cx="608540" cy="28561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262743" y="4087350"/>
              <a:ext cx="4252686" cy="2856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62743" y="4087350"/>
              <a:ext cx="1204686" cy="28561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467429" y="4087350"/>
              <a:ext cx="511404" cy="28561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2978833" y="4087350"/>
              <a:ext cx="553538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4022094" y="4087350"/>
              <a:ext cx="497193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597421" y="4087350"/>
              <a:ext cx="481268" cy="285619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076898" y="4087350"/>
              <a:ext cx="608540" cy="285619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 dirty="0">
                <a:solidFill>
                  <a:srgbClr val="00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3539735" y="4087350"/>
              <a:ext cx="147620" cy="285619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srgbClr val="FFFFFF"/>
                </a:solidFill>
              </a:endParaRPr>
            </a:p>
          </p:txBody>
        </p:sp>
      </p:grpSp>
      <p:cxnSp>
        <p:nvCxnSpPr>
          <p:cNvPr id="38" name="直接箭头连接符 37"/>
          <p:cNvCxnSpPr/>
          <p:nvPr/>
        </p:nvCxnSpPr>
        <p:spPr>
          <a:xfrm rot="10800000">
            <a:off x="3230999" y="4966643"/>
            <a:ext cx="0" cy="39893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2689603" y="5465561"/>
            <a:ext cx="119985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SVCFCVFG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66530" y="3930599"/>
            <a:ext cx="1117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OsMADS32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61108" y="4745329"/>
            <a:ext cx="80021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 smtClean="0">
                <a:solidFill>
                  <a:srgbClr val="000000"/>
                </a:solidFill>
              </a:rPr>
              <a:t>CFO1-3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39308" y="6151537"/>
            <a:ext cx="1684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 et al., 2015</a:t>
            </a:r>
            <a:endParaRPr lang="zh-CN" altLang="en-US" sz="16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2810386" y="5382219"/>
            <a:ext cx="407747" cy="96147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212685" y="5375663"/>
            <a:ext cx="415124" cy="112788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659373" y="3702330"/>
            <a:ext cx="69442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MADS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2490510" y="3688773"/>
            <a:ext cx="23275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I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25318" y="3692552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K1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437759" y="3687110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K2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866179" y="3695799"/>
            <a:ext cx="40588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K3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315587" y="3688493"/>
            <a:ext cx="3097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dirty="0">
                <a:solidFill>
                  <a:srgbClr val="000000"/>
                </a:solidFill>
              </a:rPr>
              <a:t>C</a:t>
            </a:r>
            <a:endParaRPr lang="zh-CN" altLang="en-US" sz="1350" b="1" dirty="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40450" y="241360"/>
            <a:ext cx="4983138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</a:pP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en-US" altLang="zh-CN" sz="2400" b="1" dirty="0">
                <a:solidFill>
                  <a:srgbClr val="000000"/>
                </a:solidFill>
              </a:rPr>
              <a:t> 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可能存在正向自身调控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167614" y="769153"/>
            <a:ext cx="3023134" cy="1237295"/>
            <a:chOff x="2865963" y="678939"/>
            <a:chExt cx="4491933" cy="1859604"/>
          </a:xfrm>
        </p:grpSpPr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4"/>
            <a:srcRect l="55726" b="49600"/>
            <a:stretch/>
          </p:blipFill>
          <p:spPr>
            <a:xfrm>
              <a:off x="2865963" y="678939"/>
              <a:ext cx="2231382" cy="1835662"/>
            </a:xfrm>
            <a:prstGeom prst="rect">
              <a:avLst/>
            </a:prstGeom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4"/>
            <a:srcRect l="55726" t="50400"/>
            <a:stretch/>
          </p:blipFill>
          <p:spPr>
            <a:xfrm>
              <a:off x="5076486" y="691531"/>
              <a:ext cx="2281410" cy="1847012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4231589" y="1224245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cfo1-3</a:t>
            </a:r>
            <a:endParaRPr lang="zh-CN" altLang="en-US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3533" y="2464908"/>
            <a:ext cx="111761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50" b="1" i="1" dirty="0">
                <a:solidFill>
                  <a:srgbClr val="000000"/>
                </a:solidFill>
              </a:rPr>
              <a:t>OsMADS32</a:t>
            </a:r>
            <a:endParaRPr lang="zh-CN" altLang="en-US" sz="1350" b="1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37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1542" y="864159"/>
            <a:ext cx="8142515" cy="60980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中的突变减弱其与</a:t>
            </a:r>
            <a:r>
              <a:rPr lang="en-US" altLang="zh-CN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OsMADS2/4</a:t>
            </a:r>
            <a:r>
              <a:rPr lang="zh-CN" altLang="en-US" sz="2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的相互作用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r="5346"/>
          <a:stretch/>
        </p:blipFill>
        <p:spPr>
          <a:xfrm>
            <a:off x="0" y="1855837"/>
            <a:ext cx="8847216" cy="3431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493981" y="6002727"/>
            <a:ext cx="28241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Wang et al., 2015</a:t>
            </a:r>
            <a:endParaRPr lang="zh-CN" altLang="en-US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21122" y="3370996"/>
            <a:ext cx="1201003" cy="245660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88343" y="3346075"/>
            <a:ext cx="146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SVCFCVFG</a:t>
            </a:r>
            <a:endParaRPr lang="zh-CN" altLang="en-US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764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OsMADS32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自身调控预测模型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625599" y="5238226"/>
            <a:ext cx="6985487" cy="0"/>
          </a:xfrm>
          <a:prstGeom prst="line">
            <a:avLst/>
          </a:prstGeom>
          <a:solidFill>
            <a:srgbClr val="DDDDDD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 bwMode="auto">
          <a:xfrm>
            <a:off x="4484913" y="5006303"/>
            <a:ext cx="3802744" cy="46384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OsMADS32</a:t>
            </a:r>
            <a:endParaRPr kumimoji="0" lang="zh-CN" altLang="en-US" sz="2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21827" y="4534666"/>
            <a:ext cx="914400" cy="718074"/>
            <a:chOff x="3278701" y="2634726"/>
            <a:chExt cx="914400" cy="718074"/>
          </a:xfrm>
        </p:grpSpPr>
        <p:cxnSp>
          <p:nvCxnSpPr>
            <p:cNvPr id="8" name="直接连接符 7"/>
            <p:cNvCxnSpPr/>
            <p:nvPr/>
          </p:nvCxnSpPr>
          <p:spPr bwMode="auto">
            <a:xfrm flipH="1" flipV="1">
              <a:off x="3294743" y="2634726"/>
              <a:ext cx="14514" cy="718074"/>
            </a:xfrm>
            <a:prstGeom prst="line">
              <a:avLst/>
            </a:prstGeom>
            <a:solidFill>
              <a:srgbClr val="DDDDDD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箭头连接符 9"/>
            <p:cNvCxnSpPr/>
            <p:nvPr/>
          </p:nvCxnSpPr>
          <p:spPr bwMode="auto">
            <a:xfrm>
              <a:off x="3278701" y="2666810"/>
              <a:ext cx="914400" cy="0"/>
            </a:xfrm>
            <a:prstGeom prst="straightConnector1">
              <a:avLst/>
            </a:prstGeom>
            <a:solidFill>
              <a:srgbClr val="DDDDDD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文本框 12"/>
          <p:cNvSpPr txBox="1"/>
          <p:nvPr/>
        </p:nvSpPr>
        <p:spPr>
          <a:xfrm>
            <a:off x="287036" y="507066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Gene</a:t>
            </a:r>
            <a:endParaRPr lang="zh-CN" altLang="en-US" b="1" dirty="0"/>
          </a:p>
        </p:txBody>
      </p:sp>
      <p:grpSp>
        <p:nvGrpSpPr>
          <p:cNvPr id="56" name="组合 55"/>
          <p:cNvGrpSpPr/>
          <p:nvPr/>
        </p:nvGrpSpPr>
        <p:grpSpPr>
          <a:xfrm>
            <a:off x="4206680" y="959189"/>
            <a:ext cx="1663401" cy="1861757"/>
            <a:chOff x="4206680" y="959189"/>
            <a:chExt cx="1663401" cy="1861757"/>
          </a:xfrm>
        </p:grpSpPr>
        <p:grpSp>
          <p:nvGrpSpPr>
            <p:cNvPr id="33" name="组合 32"/>
            <p:cNvGrpSpPr/>
            <p:nvPr/>
          </p:nvGrpSpPr>
          <p:grpSpPr>
            <a:xfrm>
              <a:off x="4206680" y="1717860"/>
              <a:ext cx="1563384" cy="1103086"/>
              <a:chOff x="1248227" y="1461306"/>
              <a:chExt cx="1563384" cy="1103086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1248227" y="1461306"/>
                <a:ext cx="1563384" cy="1103086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339473" y="1809954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OsMADS32</a:t>
                </a:r>
                <a:endParaRPr lang="zh-CN" altLang="en-US" b="1" dirty="0"/>
              </a:p>
            </p:txBody>
          </p:sp>
        </p:grpSp>
        <p:sp>
          <p:nvSpPr>
            <p:cNvPr id="38" name="椭圆 37"/>
            <p:cNvSpPr/>
            <p:nvPr/>
          </p:nvSpPr>
          <p:spPr bwMode="auto">
            <a:xfrm>
              <a:off x="4206680" y="959189"/>
              <a:ext cx="1609007" cy="940604"/>
            </a:xfrm>
            <a:prstGeom prst="ellipse">
              <a:avLst/>
            </a:prstGeom>
            <a:solidFill>
              <a:srgbClr val="FFC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83412" y="1238629"/>
              <a:ext cx="1586669" cy="381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OsMADS2/4</a:t>
              </a:r>
              <a:endParaRPr lang="zh-CN" altLang="en-US" b="1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49007" y="1236134"/>
            <a:ext cx="1563384" cy="1103086"/>
            <a:chOff x="1248227" y="1461306"/>
            <a:chExt cx="1563384" cy="1103086"/>
          </a:xfrm>
        </p:grpSpPr>
        <p:sp>
          <p:nvSpPr>
            <p:cNvPr id="41" name="椭圆 40"/>
            <p:cNvSpPr/>
            <p:nvPr/>
          </p:nvSpPr>
          <p:spPr bwMode="auto">
            <a:xfrm>
              <a:off x="1248227" y="1461306"/>
              <a:ext cx="1563384" cy="1103086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39473" y="180995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OsMADS32</a:t>
              </a:r>
              <a:endParaRPr lang="zh-CN" altLang="en-US" b="1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91570" y="1533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Protein</a:t>
            </a:r>
            <a:endParaRPr lang="zh-CN" altLang="en-US" b="1" dirty="0"/>
          </a:p>
        </p:txBody>
      </p:sp>
      <p:sp>
        <p:nvSpPr>
          <p:cNvPr id="46" name="任意多边形 45"/>
          <p:cNvSpPr/>
          <p:nvPr/>
        </p:nvSpPr>
        <p:spPr bwMode="auto">
          <a:xfrm>
            <a:off x="2113785" y="2307771"/>
            <a:ext cx="252044" cy="2931886"/>
          </a:xfrm>
          <a:custGeom>
            <a:avLst/>
            <a:gdLst>
              <a:gd name="connsiteX0" fmla="*/ 106901 w 252044"/>
              <a:gd name="connsiteY0" fmla="*/ 0 h 2931886"/>
              <a:gd name="connsiteX1" fmla="*/ 5301 w 252044"/>
              <a:gd name="connsiteY1" fmla="*/ 725715 h 2931886"/>
              <a:gd name="connsiteX2" fmla="*/ 252044 w 252044"/>
              <a:gd name="connsiteY2" fmla="*/ 2931886 h 2931886"/>
              <a:gd name="connsiteX3" fmla="*/ 252044 w 252044"/>
              <a:gd name="connsiteY3" fmla="*/ 2931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44" h="2931886">
                <a:moveTo>
                  <a:pt x="106901" y="0"/>
                </a:moveTo>
                <a:cubicBezTo>
                  <a:pt x="44005" y="118533"/>
                  <a:pt x="-18890" y="237067"/>
                  <a:pt x="5301" y="725715"/>
                </a:cubicBezTo>
                <a:cubicBezTo>
                  <a:pt x="29491" y="1214363"/>
                  <a:pt x="252044" y="2931886"/>
                  <a:pt x="252044" y="2931886"/>
                </a:cubicBezTo>
                <a:lnTo>
                  <a:pt x="252044" y="2931886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002079" y="959188"/>
            <a:ext cx="1609007" cy="1843529"/>
            <a:chOff x="7002079" y="959188"/>
            <a:chExt cx="1609007" cy="1843529"/>
          </a:xfrm>
        </p:grpSpPr>
        <p:grpSp>
          <p:nvGrpSpPr>
            <p:cNvPr id="23" name="组合 22"/>
            <p:cNvGrpSpPr/>
            <p:nvPr/>
          </p:nvGrpSpPr>
          <p:grpSpPr>
            <a:xfrm>
              <a:off x="7047702" y="1699631"/>
              <a:ext cx="1563384" cy="1103086"/>
              <a:chOff x="1248227" y="1461306"/>
              <a:chExt cx="1563384" cy="1103086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1248227" y="1461306"/>
                <a:ext cx="1563384" cy="1103086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339473" y="1809954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OsMADS32</a:t>
                </a:r>
                <a:endParaRPr lang="zh-CN" altLang="en-US" b="1" dirty="0"/>
              </a:p>
            </p:txBody>
          </p:sp>
        </p:grpSp>
        <p:sp>
          <p:nvSpPr>
            <p:cNvPr id="50" name="椭圆 49"/>
            <p:cNvSpPr/>
            <p:nvPr/>
          </p:nvSpPr>
          <p:spPr bwMode="auto">
            <a:xfrm>
              <a:off x="7002079" y="959188"/>
              <a:ext cx="1609007" cy="940604"/>
            </a:xfrm>
            <a:prstGeom prst="ellipse">
              <a:avLst/>
            </a:prstGeom>
            <a:solidFill>
              <a:srgbClr val="92D05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660117" y="1236134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 bwMode="auto">
          <a:xfrm>
            <a:off x="2118868" y="5199059"/>
            <a:ext cx="520452" cy="10879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93931" y="539138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Binding Site</a:t>
            </a:r>
            <a:endParaRPr lang="zh-CN" altLang="en-US" b="1" dirty="0"/>
          </a:p>
        </p:txBody>
      </p:sp>
      <p:sp>
        <p:nvSpPr>
          <p:cNvPr id="54" name="任意多边形 53"/>
          <p:cNvSpPr/>
          <p:nvPr/>
        </p:nvSpPr>
        <p:spPr bwMode="auto">
          <a:xfrm>
            <a:off x="2406316" y="2614863"/>
            <a:ext cx="2005263" cy="2550695"/>
          </a:xfrm>
          <a:custGeom>
            <a:avLst/>
            <a:gdLst>
              <a:gd name="connsiteX0" fmla="*/ 2005263 w 2005263"/>
              <a:gd name="connsiteY0" fmla="*/ 0 h 2550695"/>
              <a:gd name="connsiteX1" fmla="*/ 1171073 w 2005263"/>
              <a:gd name="connsiteY1" fmla="*/ 336884 h 2550695"/>
              <a:gd name="connsiteX2" fmla="*/ 818147 w 2005263"/>
              <a:gd name="connsiteY2" fmla="*/ 770021 h 2550695"/>
              <a:gd name="connsiteX3" fmla="*/ 497305 w 2005263"/>
              <a:gd name="connsiteY3" fmla="*/ 1507958 h 2550695"/>
              <a:gd name="connsiteX4" fmla="*/ 0 w 2005263"/>
              <a:gd name="connsiteY4" fmla="*/ 2550695 h 2550695"/>
              <a:gd name="connsiteX5" fmla="*/ 0 w 2005263"/>
              <a:gd name="connsiteY5" fmla="*/ 2550695 h 255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5263" h="2550695">
                <a:moveTo>
                  <a:pt x="2005263" y="0"/>
                </a:moveTo>
                <a:cubicBezTo>
                  <a:pt x="1687094" y="104273"/>
                  <a:pt x="1368926" y="208547"/>
                  <a:pt x="1171073" y="336884"/>
                </a:cubicBezTo>
                <a:cubicBezTo>
                  <a:pt x="973220" y="465221"/>
                  <a:pt x="930442" y="574842"/>
                  <a:pt x="818147" y="770021"/>
                </a:cubicBezTo>
                <a:cubicBezTo>
                  <a:pt x="705852" y="965200"/>
                  <a:pt x="633663" y="1211179"/>
                  <a:pt x="497305" y="1507958"/>
                </a:cubicBezTo>
                <a:cubicBezTo>
                  <a:pt x="360947" y="1804737"/>
                  <a:pt x="0" y="2550695"/>
                  <a:pt x="0" y="2550695"/>
                </a:cubicBezTo>
                <a:lnTo>
                  <a:pt x="0" y="2550695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5" name="任意多边形 54"/>
          <p:cNvSpPr/>
          <p:nvPr/>
        </p:nvSpPr>
        <p:spPr bwMode="auto">
          <a:xfrm>
            <a:off x="2438400" y="2614863"/>
            <a:ext cx="4796589" cy="2539061"/>
          </a:xfrm>
          <a:custGeom>
            <a:avLst/>
            <a:gdLst>
              <a:gd name="connsiteX0" fmla="*/ 4796589 w 4796589"/>
              <a:gd name="connsiteY0" fmla="*/ 0 h 2539061"/>
              <a:gd name="connsiteX1" fmla="*/ 3272589 w 4796589"/>
              <a:gd name="connsiteY1" fmla="*/ 272716 h 2539061"/>
              <a:gd name="connsiteX2" fmla="*/ 2245895 w 4796589"/>
              <a:gd name="connsiteY2" fmla="*/ 673769 h 2539061"/>
              <a:gd name="connsiteX3" fmla="*/ 1331495 w 4796589"/>
              <a:gd name="connsiteY3" fmla="*/ 1074821 h 2539061"/>
              <a:gd name="connsiteX4" fmla="*/ 240632 w 4796589"/>
              <a:gd name="connsiteY4" fmla="*/ 2342148 h 2539061"/>
              <a:gd name="connsiteX5" fmla="*/ 0 w 4796589"/>
              <a:gd name="connsiteY5" fmla="*/ 2534653 h 2539061"/>
              <a:gd name="connsiteX6" fmla="*/ 0 w 4796589"/>
              <a:gd name="connsiteY6" fmla="*/ 2534653 h 253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6589" h="2539061">
                <a:moveTo>
                  <a:pt x="4796589" y="0"/>
                </a:moveTo>
                <a:cubicBezTo>
                  <a:pt x="4247147" y="80210"/>
                  <a:pt x="3697705" y="160421"/>
                  <a:pt x="3272589" y="272716"/>
                </a:cubicBezTo>
                <a:cubicBezTo>
                  <a:pt x="2847473" y="385011"/>
                  <a:pt x="2569411" y="540085"/>
                  <a:pt x="2245895" y="673769"/>
                </a:cubicBezTo>
                <a:cubicBezTo>
                  <a:pt x="1922379" y="807453"/>
                  <a:pt x="1665705" y="796758"/>
                  <a:pt x="1331495" y="1074821"/>
                </a:cubicBezTo>
                <a:cubicBezTo>
                  <a:pt x="997285" y="1352884"/>
                  <a:pt x="462548" y="2098843"/>
                  <a:pt x="240632" y="2342148"/>
                </a:cubicBezTo>
                <a:cubicBezTo>
                  <a:pt x="18716" y="2585453"/>
                  <a:pt x="0" y="2534653"/>
                  <a:pt x="0" y="2534653"/>
                </a:cubicBezTo>
                <a:lnTo>
                  <a:pt x="0" y="2534653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4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4" grpId="0" animBg="1"/>
      <p:bldP spid="5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53523" y="834204"/>
            <a:ext cx="8284789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b="1" dirty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800" b="1" dirty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800" b="1" i="1" dirty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kumimoji="1" lang="en-US" altLang="zh-CN" sz="2800" b="1" dirty="0">
                <a:solidFill>
                  <a:srgbClr val="133984"/>
                </a:solidFill>
                <a:latin typeface="+mj-lt"/>
                <a:cs typeface="+mj-cs"/>
              </a:rPr>
              <a:t> </a:t>
            </a:r>
            <a:r>
              <a:rPr kumimoji="1" lang="zh-CN" altLang="en-US" sz="2800" b="1" dirty="0">
                <a:solidFill>
                  <a:srgbClr val="133984"/>
                </a:solidFill>
                <a:latin typeface="+mj-lt"/>
                <a:cs typeface="+mj-cs"/>
              </a:rPr>
              <a:t>调控水稻花器官发育分子机理</a:t>
            </a:r>
            <a:r>
              <a:rPr kumimoji="1" lang="zh-CN" altLang="en-US" sz="2800" b="1" dirty="0" smtClean="0">
                <a:solidFill>
                  <a:srgbClr val="133984"/>
                </a:solidFill>
                <a:latin typeface="+mj-lt"/>
                <a:cs typeface="+mj-cs"/>
              </a:rPr>
              <a:t>研究</a:t>
            </a:r>
            <a:endParaRPr kumimoji="1" lang="en-US" altLang="zh-CN" sz="2800" b="1" dirty="0" smtClean="0">
              <a:solidFill>
                <a:srgbClr val="133984"/>
              </a:solidFill>
              <a:latin typeface="+mj-lt"/>
              <a:cs typeface="+mj-cs"/>
            </a:endParaRPr>
          </a:p>
          <a:p>
            <a:r>
              <a:rPr kumimoji="1"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1.1 </a:t>
            </a:r>
            <a:r>
              <a:rPr kumimoji="1"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自身调控研究</a:t>
            </a:r>
            <a:endParaRPr kumimoji="1"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7837" y="5765923"/>
            <a:ext cx="8696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重复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RT-qPCR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实验，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cfo1-3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突变体的花序原基中表达明显下调。</a:t>
            </a:r>
            <a:endParaRPr lang="zh-CN" altLang="en-US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2816" y="1782936"/>
            <a:ext cx="5926202" cy="3982987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111114"/>
            <a:ext cx="9144000" cy="688975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dirty="0" smtClean="0">
                <a:ea typeface="+mn-ea"/>
              </a:rPr>
              <a:t>结果与讨论</a:t>
            </a:r>
            <a:endParaRPr kumimoji="1" lang="zh-CN" altLang="en-US" dirty="0"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351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159657" y="29028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762" y="1183628"/>
            <a:ext cx="7497741" cy="4616399"/>
          </a:xfrm>
          <a:prstGeom prst="rect">
            <a:avLst/>
          </a:prstGeom>
        </p:spPr>
      </p:pic>
      <p:sp>
        <p:nvSpPr>
          <p:cNvPr id="38" name="文本框 19"/>
          <p:cNvSpPr txBox="1">
            <a:spLocks noChangeArrowheads="1"/>
          </p:cNvSpPr>
          <p:nvPr/>
        </p:nvSpPr>
        <p:spPr bwMode="auto">
          <a:xfrm>
            <a:off x="3801115" y="2466692"/>
            <a:ext cx="22083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600" b="1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CArG</a:t>
            </a:r>
            <a:r>
              <a:rPr lang="en-US" altLang="zh-CN" sz="16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-box in </a:t>
            </a:r>
            <a:r>
              <a:rPr lang="en-US" altLang="zh-CN" sz="1600" b="1" i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OsMADS32</a:t>
            </a:r>
            <a:endParaRPr lang="zh-CN" altLang="en-US" sz="16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932319" y="5800026"/>
            <a:ext cx="237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rgbClr val="000000"/>
                </a:solidFill>
              </a:rPr>
              <a:t>OsMADS32 Antibody Test</a:t>
            </a:r>
            <a:endParaRPr lang="zh-CN" altLang="en-US" sz="1400" b="1" dirty="0">
              <a:solidFill>
                <a:srgbClr val="00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10261" y="5800025"/>
            <a:ext cx="1141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err="1" smtClean="0">
                <a:solidFill>
                  <a:srgbClr val="000000"/>
                </a:solidFill>
              </a:rPr>
              <a:t>ChIP</a:t>
            </a:r>
            <a:r>
              <a:rPr lang="en-US" altLang="zh-CN" sz="1400" b="1" dirty="0" smtClean="0">
                <a:solidFill>
                  <a:srgbClr val="000000"/>
                </a:solidFill>
              </a:rPr>
              <a:t>-qPCR</a:t>
            </a:r>
          </a:p>
        </p:txBody>
      </p:sp>
      <p:sp>
        <p:nvSpPr>
          <p:cNvPr id="21" name="矩形 20"/>
          <p:cNvSpPr/>
          <p:nvPr/>
        </p:nvSpPr>
        <p:spPr>
          <a:xfrm>
            <a:off x="540790" y="406273"/>
            <a:ext cx="86032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蛋白可以结合到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启动子区的 </a:t>
            </a:r>
            <a:r>
              <a:rPr lang="en-US" altLang="zh-CN" sz="20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CArG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-box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3689684" y="1215712"/>
            <a:ext cx="0" cy="440211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>
            <a:off x="7563852" y="1231754"/>
            <a:ext cx="0" cy="440211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3954379" y="4491789"/>
            <a:ext cx="216568" cy="316407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2161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59657" y="29028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87715" y="1568930"/>
            <a:ext cx="8565216" cy="4777555"/>
            <a:chOff x="1325992" y="443156"/>
            <a:chExt cx="10513860" cy="5864480"/>
          </a:xfrm>
        </p:grpSpPr>
        <p:grpSp>
          <p:nvGrpSpPr>
            <p:cNvPr id="25" name="组合 24"/>
            <p:cNvGrpSpPr/>
            <p:nvPr/>
          </p:nvGrpSpPr>
          <p:grpSpPr>
            <a:xfrm>
              <a:off x="1325992" y="443156"/>
              <a:ext cx="10513860" cy="5864480"/>
              <a:chOff x="1325992" y="443156"/>
              <a:chExt cx="10513860" cy="5864480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3"/>
              <a:srcRect l="541" t="20028" r="96301" b="55785"/>
              <a:stretch/>
            </p:blipFill>
            <p:spPr>
              <a:xfrm>
                <a:off x="9676726" y="2476620"/>
                <a:ext cx="194285" cy="984445"/>
              </a:xfrm>
              <a:prstGeom prst="rect">
                <a:avLst/>
              </a:prstGeom>
            </p:spPr>
          </p:pic>
          <p:sp>
            <p:nvSpPr>
              <p:cNvPr id="29" name="矩形 28"/>
              <p:cNvSpPr/>
              <p:nvPr/>
            </p:nvSpPr>
            <p:spPr>
              <a:xfrm>
                <a:off x="9871011" y="443156"/>
                <a:ext cx="1968841" cy="386003"/>
              </a:xfrm>
              <a:prstGeom prst="rect">
                <a:avLst/>
              </a:prstGeom>
              <a:ln>
                <a:solidFill>
                  <a:srgbClr val="C0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333333"/>
                    </a:solidFill>
                  </a:rPr>
                  <a:t>positive control</a:t>
                </a:r>
                <a:endParaRPr lang="zh-CN" altLang="en-US" sz="1400" b="1" dirty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30" name="图片 2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590" t="14527" r="39401"/>
              <a:stretch/>
            </p:blipFill>
            <p:spPr>
              <a:xfrm>
                <a:off x="1325992" y="445923"/>
                <a:ext cx="2743201" cy="5861713"/>
              </a:xfrm>
              <a:prstGeom prst="rect">
                <a:avLst/>
              </a:prstGeom>
            </p:spPr>
          </p:pic>
          <p:pic>
            <p:nvPicPr>
              <p:cNvPr id="31" name="图片 3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37571" y="1777285"/>
                <a:ext cx="5775346" cy="4218087"/>
              </a:xfrm>
              <a:prstGeom prst="rect">
                <a:avLst/>
              </a:prstGeom>
            </p:spPr>
          </p:pic>
        </p:grpSp>
        <p:pic>
          <p:nvPicPr>
            <p:cNvPr id="24" name="图片 23"/>
            <p:cNvPicPr>
              <a:picLocks noChangeAspect="1"/>
            </p:cNvPicPr>
            <p:nvPr/>
          </p:nvPicPr>
          <p:blipFill rotWithShape="1">
            <a:blip r:embed="rId6"/>
            <a:srcRect l="6014" r="13692"/>
            <a:stretch/>
          </p:blipFill>
          <p:spPr>
            <a:xfrm>
              <a:off x="9961555" y="1072041"/>
              <a:ext cx="1707936" cy="4779865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646488" y="437226"/>
            <a:ext cx="80682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蛋白不能直接激活自身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基因表达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其自身调控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是通过与其他蛋白形成的复合体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实现的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451882" y="5065488"/>
            <a:ext cx="1938569" cy="53702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451882" y="2274628"/>
            <a:ext cx="1938570" cy="112171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248167" y="3057098"/>
            <a:ext cx="2164471" cy="2702257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486400" y="3057098"/>
            <a:ext cx="1630558" cy="303499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5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6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47"/>
          <p:cNvSpPr/>
          <p:nvPr/>
        </p:nvSpPr>
        <p:spPr bwMode="auto">
          <a:xfrm>
            <a:off x="159657" y="29028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OsMADS32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自身调控预测模型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1625599" y="5238226"/>
            <a:ext cx="6985487" cy="0"/>
          </a:xfrm>
          <a:prstGeom prst="line">
            <a:avLst/>
          </a:prstGeom>
          <a:solidFill>
            <a:srgbClr val="DDDDDD"/>
          </a:solidFill>
          <a:ln w="762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矩形 5"/>
          <p:cNvSpPr/>
          <p:nvPr/>
        </p:nvSpPr>
        <p:spPr bwMode="auto">
          <a:xfrm>
            <a:off x="4484913" y="5006303"/>
            <a:ext cx="3802744" cy="463846"/>
          </a:xfrm>
          <a:prstGeom prst="rect">
            <a:avLst/>
          </a:prstGeom>
          <a:solidFill>
            <a:schemeClr val="accent1">
              <a:lumMod val="90000"/>
            </a:schemeClr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OsMADS32</a:t>
            </a:r>
            <a:endParaRPr kumimoji="0" lang="zh-CN" altLang="en-US" sz="2400" b="1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421827" y="4534666"/>
            <a:ext cx="914400" cy="718074"/>
            <a:chOff x="3278701" y="2634726"/>
            <a:chExt cx="914400" cy="718074"/>
          </a:xfrm>
        </p:grpSpPr>
        <p:cxnSp>
          <p:nvCxnSpPr>
            <p:cNvPr id="8" name="直接连接符 7"/>
            <p:cNvCxnSpPr/>
            <p:nvPr/>
          </p:nvCxnSpPr>
          <p:spPr bwMode="auto">
            <a:xfrm flipH="1" flipV="1">
              <a:off x="3294743" y="2634726"/>
              <a:ext cx="14514" cy="718074"/>
            </a:xfrm>
            <a:prstGeom prst="line">
              <a:avLst/>
            </a:prstGeom>
            <a:solidFill>
              <a:srgbClr val="DDDDDD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箭头连接符 9"/>
            <p:cNvCxnSpPr/>
            <p:nvPr/>
          </p:nvCxnSpPr>
          <p:spPr bwMode="auto">
            <a:xfrm>
              <a:off x="3278701" y="2666810"/>
              <a:ext cx="914400" cy="0"/>
            </a:xfrm>
            <a:prstGeom prst="straightConnector1">
              <a:avLst/>
            </a:prstGeom>
            <a:solidFill>
              <a:srgbClr val="DDDDDD"/>
            </a:solidFill>
            <a:ln w="762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文本框 12"/>
          <p:cNvSpPr txBox="1"/>
          <p:nvPr/>
        </p:nvSpPr>
        <p:spPr>
          <a:xfrm>
            <a:off x="287036" y="507066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Gene</a:t>
            </a:r>
            <a:endParaRPr lang="zh-CN" altLang="en-US" b="1" dirty="0"/>
          </a:p>
        </p:txBody>
      </p:sp>
      <p:grpSp>
        <p:nvGrpSpPr>
          <p:cNvPr id="56" name="组合 55"/>
          <p:cNvGrpSpPr/>
          <p:nvPr/>
        </p:nvGrpSpPr>
        <p:grpSpPr>
          <a:xfrm>
            <a:off x="4206680" y="959189"/>
            <a:ext cx="1663401" cy="1861757"/>
            <a:chOff x="4206680" y="959189"/>
            <a:chExt cx="1663401" cy="1861757"/>
          </a:xfrm>
        </p:grpSpPr>
        <p:grpSp>
          <p:nvGrpSpPr>
            <p:cNvPr id="33" name="组合 32"/>
            <p:cNvGrpSpPr/>
            <p:nvPr/>
          </p:nvGrpSpPr>
          <p:grpSpPr>
            <a:xfrm>
              <a:off x="4206680" y="1717860"/>
              <a:ext cx="1563384" cy="1103086"/>
              <a:chOff x="1248227" y="1461306"/>
              <a:chExt cx="1563384" cy="1103086"/>
            </a:xfrm>
          </p:grpSpPr>
          <p:sp>
            <p:nvSpPr>
              <p:cNvPr id="34" name="椭圆 33"/>
              <p:cNvSpPr/>
              <p:nvPr/>
            </p:nvSpPr>
            <p:spPr bwMode="auto">
              <a:xfrm>
                <a:off x="1248227" y="1461306"/>
                <a:ext cx="1563384" cy="1103086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339473" y="1809954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OsMADS32</a:t>
                </a:r>
                <a:endParaRPr lang="zh-CN" altLang="en-US" b="1" dirty="0"/>
              </a:p>
            </p:txBody>
          </p:sp>
        </p:grpSp>
        <p:sp>
          <p:nvSpPr>
            <p:cNvPr id="38" name="椭圆 37"/>
            <p:cNvSpPr/>
            <p:nvPr/>
          </p:nvSpPr>
          <p:spPr bwMode="auto">
            <a:xfrm>
              <a:off x="4206680" y="959189"/>
              <a:ext cx="1609007" cy="940604"/>
            </a:xfrm>
            <a:prstGeom prst="ellipse">
              <a:avLst/>
            </a:prstGeom>
            <a:solidFill>
              <a:srgbClr val="FFC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283412" y="1238629"/>
              <a:ext cx="1586669" cy="3817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OsMADS2/4</a:t>
              </a:r>
              <a:endParaRPr lang="zh-CN" altLang="en-US" b="1" dirty="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449007" y="1236134"/>
            <a:ext cx="1563384" cy="1103086"/>
            <a:chOff x="1248227" y="1461306"/>
            <a:chExt cx="1563384" cy="1103086"/>
          </a:xfrm>
        </p:grpSpPr>
        <p:sp>
          <p:nvSpPr>
            <p:cNvPr id="41" name="椭圆 40"/>
            <p:cNvSpPr/>
            <p:nvPr/>
          </p:nvSpPr>
          <p:spPr bwMode="auto">
            <a:xfrm>
              <a:off x="1248227" y="1461306"/>
              <a:ext cx="1563384" cy="1103086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339473" y="1809954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/>
                <a:t>OsMADS32</a:t>
              </a:r>
              <a:endParaRPr lang="zh-CN" altLang="en-US" b="1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291570" y="1533194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Protein</a:t>
            </a:r>
            <a:endParaRPr lang="zh-CN" altLang="en-US" b="1" dirty="0"/>
          </a:p>
        </p:txBody>
      </p:sp>
      <p:sp>
        <p:nvSpPr>
          <p:cNvPr id="46" name="任意多边形 45"/>
          <p:cNvSpPr/>
          <p:nvPr/>
        </p:nvSpPr>
        <p:spPr bwMode="auto">
          <a:xfrm>
            <a:off x="2113785" y="2307771"/>
            <a:ext cx="252044" cy="2931886"/>
          </a:xfrm>
          <a:custGeom>
            <a:avLst/>
            <a:gdLst>
              <a:gd name="connsiteX0" fmla="*/ 106901 w 252044"/>
              <a:gd name="connsiteY0" fmla="*/ 0 h 2931886"/>
              <a:gd name="connsiteX1" fmla="*/ 5301 w 252044"/>
              <a:gd name="connsiteY1" fmla="*/ 725715 h 2931886"/>
              <a:gd name="connsiteX2" fmla="*/ 252044 w 252044"/>
              <a:gd name="connsiteY2" fmla="*/ 2931886 h 2931886"/>
              <a:gd name="connsiteX3" fmla="*/ 252044 w 252044"/>
              <a:gd name="connsiteY3" fmla="*/ 2931886 h 2931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044" h="2931886">
                <a:moveTo>
                  <a:pt x="106901" y="0"/>
                </a:moveTo>
                <a:cubicBezTo>
                  <a:pt x="44005" y="118533"/>
                  <a:pt x="-18890" y="237067"/>
                  <a:pt x="5301" y="725715"/>
                </a:cubicBezTo>
                <a:cubicBezTo>
                  <a:pt x="29491" y="1214363"/>
                  <a:pt x="252044" y="2931886"/>
                  <a:pt x="252044" y="2931886"/>
                </a:cubicBezTo>
                <a:lnTo>
                  <a:pt x="252044" y="2931886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7002079" y="959188"/>
            <a:ext cx="1609007" cy="1843529"/>
            <a:chOff x="7002079" y="959188"/>
            <a:chExt cx="1609007" cy="1843529"/>
          </a:xfrm>
        </p:grpSpPr>
        <p:grpSp>
          <p:nvGrpSpPr>
            <p:cNvPr id="23" name="组合 22"/>
            <p:cNvGrpSpPr/>
            <p:nvPr/>
          </p:nvGrpSpPr>
          <p:grpSpPr>
            <a:xfrm>
              <a:off x="7047702" y="1699631"/>
              <a:ext cx="1563384" cy="1103086"/>
              <a:chOff x="1248227" y="1461306"/>
              <a:chExt cx="1563384" cy="1103086"/>
            </a:xfrm>
          </p:grpSpPr>
          <p:sp>
            <p:nvSpPr>
              <p:cNvPr id="21" name="椭圆 20"/>
              <p:cNvSpPr/>
              <p:nvPr/>
            </p:nvSpPr>
            <p:spPr bwMode="auto">
              <a:xfrm>
                <a:off x="1248227" y="1461306"/>
                <a:ext cx="1563384" cy="1103086"/>
              </a:xfrm>
              <a:prstGeom prst="ellipse">
                <a:avLst/>
              </a:prstGeom>
              <a:solidFill>
                <a:schemeClr val="accent1">
                  <a:lumMod val="90000"/>
                </a:schemeClr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339473" y="1809954"/>
                <a:ext cx="14285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/>
                  <a:t>OsMADS32</a:t>
                </a:r>
                <a:endParaRPr lang="zh-CN" altLang="en-US" b="1" dirty="0"/>
              </a:p>
            </p:txBody>
          </p:sp>
        </p:grpSp>
        <p:sp>
          <p:nvSpPr>
            <p:cNvPr id="50" name="椭圆 49"/>
            <p:cNvSpPr/>
            <p:nvPr/>
          </p:nvSpPr>
          <p:spPr bwMode="auto">
            <a:xfrm>
              <a:off x="7002079" y="959188"/>
              <a:ext cx="1609007" cy="940604"/>
            </a:xfrm>
            <a:prstGeom prst="ellipse">
              <a:avLst/>
            </a:prstGeom>
            <a:solidFill>
              <a:srgbClr val="92D05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660117" y="1236134"/>
              <a:ext cx="338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b="1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rPr>
                <a:t>X</a:t>
              </a:r>
              <a:endParaRPr lang="zh-CN" altLang="en-US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51" name="矩形 50"/>
          <p:cNvSpPr/>
          <p:nvPr/>
        </p:nvSpPr>
        <p:spPr bwMode="auto">
          <a:xfrm>
            <a:off x="2118868" y="5199059"/>
            <a:ext cx="520452" cy="108794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693931" y="5391380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Binding Site</a:t>
            </a:r>
            <a:endParaRPr lang="zh-CN" altLang="en-US" b="1" dirty="0"/>
          </a:p>
        </p:txBody>
      </p:sp>
      <p:sp>
        <p:nvSpPr>
          <p:cNvPr id="54" name="任意多边形 53"/>
          <p:cNvSpPr/>
          <p:nvPr/>
        </p:nvSpPr>
        <p:spPr bwMode="auto">
          <a:xfrm>
            <a:off x="2406316" y="2614863"/>
            <a:ext cx="2005263" cy="2550695"/>
          </a:xfrm>
          <a:custGeom>
            <a:avLst/>
            <a:gdLst>
              <a:gd name="connsiteX0" fmla="*/ 2005263 w 2005263"/>
              <a:gd name="connsiteY0" fmla="*/ 0 h 2550695"/>
              <a:gd name="connsiteX1" fmla="*/ 1171073 w 2005263"/>
              <a:gd name="connsiteY1" fmla="*/ 336884 h 2550695"/>
              <a:gd name="connsiteX2" fmla="*/ 818147 w 2005263"/>
              <a:gd name="connsiteY2" fmla="*/ 770021 h 2550695"/>
              <a:gd name="connsiteX3" fmla="*/ 497305 w 2005263"/>
              <a:gd name="connsiteY3" fmla="*/ 1507958 h 2550695"/>
              <a:gd name="connsiteX4" fmla="*/ 0 w 2005263"/>
              <a:gd name="connsiteY4" fmla="*/ 2550695 h 2550695"/>
              <a:gd name="connsiteX5" fmla="*/ 0 w 2005263"/>
              <a:gd name="connsiteY5" fmla="*/ 2550695 h 2550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05263" h="2550695">
                <a:moveTo>
                  <a:pt x="2005263" y="0"/>
                </a:moveTo>
                <a:cubicBezTo>
                  <a:pt x="1687094" y="104273"/>
                  <a:pt x="1368926" y="208547"/>
                  <a:pt x="1171073" y="336884"/>
                </a:cubicBezTo>
                <a:cubicBezTo>
                  <a:pt x="973220" y="465221"/>
                  <a:pt x="930442" y="574842"/>
                  <a:pt x="818147" y="770021"/>
                </a:cubicBezTo>
                <a:cubicBezTo>
                  <a:pt x="705852" y="965200"/>
                  <a:pt x="633663" y="1211179"/>
                  <a:pt x="497305" y="1507958"/>
                </a:cubicBezTo>
                <a:cubicBezTo>
                  <a:pt x="360947" y="1804737"/>
                  <a:pt x="0" y="2550695"/>
                  <a:pt x="0" y="2550695"/>
                </a:cubicBezTo>
                <a:lnTo>
                  <a:pt x="0" y="2550695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5" name="任意多边形 54"/>
          <p:cNvSpPr/>
          <p:nvPr/>
        </p:nvSpPr>
        <p:spPr bwMode="auto">
          <a:xfrm>
            <a:off x="2438400" y="2614863"/>
            <a:ext cx="4796589" cy="2539061"/>
          </a:xfrm>
          <a:custGeom>
            <a:avLst/>
            <a:gdLst>
              <a:gd name="connsiteX0" fmla="*/ 4796589 w 4796589"/>
              <a:gd name="connsiteY0" fmla="*/ 0 h 2539061"/>
              <a:gd name="connsiteX1" fmla="*/ 3272589 w 4796589"/>
              <a:gd name="connsiteY1" fmla="*/ 272716 h 2539061"/>
              <a:gd name="connsiteX2" fmla="*/ 2245895 w 4796589"/>
              <a:gd name="connsiteY2" fmla="*/ 673769 h 2539061"/>
              <a:gd name="connsiteX3" fmla="*/ 1331495 w 4796589"/>
              <a:gd name="connsiteY3" fmla="*/ 1074821 h 2539061"/>
              <a:gd name="connsiteX4" fmla="*/ 240632 w 4796589"/>
              <a:gd name="connsiteY4" fmla="*/ 2342148 h 2539061"/>
              <a:gd name="connsiteX5" fmla="*/ 0 w 4796589"/>
              <a:gd name="connsiteY5" fmla="*/ 2534653 h 2539061"/>
              <a:gd name="connsiteX6" fmla="*/ 0 w 4796589"/>
              <a:gd name="connsiteY6" fmla="*/ 2534653 h 2539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796589" h="2539061">
                <a:moveTo>
                  <a:pt x="4796589" y="0"/>
                </a:moveTo>
                <a:cubicBezTo>
                  <a:pt x="4247147" y="80210"/>
                  <a:pt x="3697705" y="160421"/>
                  <a:pt x="3272589" y="272716"/>
                </a:cubicBezTo>
                <a:cubicBezTo>
                  <a:pt x="2847473" y="385011"/>
                  <a:pt x="2569411" y="540085"/>
                  <a:pt x="2245895" y="673769"/>
                </a:cubicBezTo>
                <a:cubicBezTo>
                  <a:pt x="1922379" y="807453"/>
                  <a:pt x="1665705" y="796758"/>
                  <a:pt x="1331495" y="1074821"/>
                </a:cubicBezTo>
                <a:cubicBezTo>
                  <a:pt x="997285" y="1352884"/>
                  <a:pt x="462548" y="2098843"/>
                  <a:pt x="240632" y="2342148"/>
                </a:cubicBezTo>
                <a:cubicBezTo>
                  <a:pt x="18716" y="2585453"/>
                  <a:pt x="0" y="2534653"/>
                  <a:pt x="0" y="2534653"/>
                </a:cubicBezTo>
                <a:lnTo>
                  <a:pt x="0" y="2534653"/>
                </a:lnTo>
              </a:path>
            </a:pathLst>
          </a:custGeom>
          <a:noFill/>
          <a:ln w="28575" cap="flat" cmpd="sng" algn="ctr">
            <a:solidFill>
              <a:srgbClr val="92270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012926" y="3147906"/>
            <a:ext cx="272955" cy="311931"/>
            <a:chOff x="6619164" y="3383780"/>
            <a:chExt cx="382915" cy="437593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6619164" y="3398293"/>
              <a:ext cx="382915" cy="423080"/>
            </a:xfrm>
            <a:prstGeom prst="line">
              <a:avLst/>
            </a:prstGeom>
            <a:solidFill>
              <a:srgbClr val="DDDDDD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直接连接符 31"/>
            <p:cNvCxnSpPr/>
            <p:nvPr/>
          </p:nvCxnSpPr>
          <p:spPr bwMode="auto">
            <a:xfrm flipH="1">
              <a:off x="6619164" y="3383780"/>
              <a:ext cx="362444" cy="437593"/>
            </a:xfrm>
            <a:prstGeom prst="line">
              <a:avLst/>
            </a:prstGeom>
            <a:solidFill>
              <a:srgbClr val="DDDDDD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3" name="组合 42"/>
          <p:cNvGrpSpPr/>
          <p:nvPr/>
        </p:nvGrpSpPr>
        <p:grpSpPr>
          <a:xfrm>
            <a:off x="3128893" y="3158251"/>
            <a:ext cx="272955" cy="311931"/>
            <a:chOff x="6619164" y="3383780"/>
            <a:chExt cx="382915" cy="437593"/>
          </a:xfrm>
        </p:grpSpPr>
        <p:cxnSp>
          <p:nvCxnSpPr>
            <p:cNvPr id="45" name="直接连接符 44"/>
            <p:cNvCxnSpPr/>
            <p:nvPr/>
          </p:nvCxnSpPr>
          <p:spPr bwMode="auto">
            <a:xfrm>
              <a:off x="6619164" y="3398293"/>
              <a:ext cx="382915" cy="423080"/>
            </a:xfrm>
            <a:prstGeom prst="line">
              <a:avLst/>
            </a:prstGeom>
            <a:solidFill>
              <a:srgbClr val="DDDDDD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7" name="直接连接符 46"/>
            <p:cNvCxnSpPr/>
            <p:nvPr/>
          </p:nvCxnSpPr>
          <p:spPr bwMode="auto">
            <a:xfrm flipH="1">
              <a:off x="6619164" y="3383780"/>
              <a:ext cx="362444" cy="437593"/>
            </a:xfrm>
            <a:prstGeom prst="line">
              <a:avLst/>
            </a:prstGeom>
            <a:solidFill>
              <a:srgbClr val="DDDDDD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08993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159657" y="29028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507777" y="144663"/>
            <a:ext cx="8511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</a:t>
            </a:r>
            <a:r>
              <a:rPr lang="en-US" altLang="zh-CN" sz="24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MADS-box 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基因互作分析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402938"/>
              </p:ext>
            </p:extLst>
          </p:nvPr>
        </p:nvGraphicFramePr>
        <p:xfrm>
          <a:off x="1109284" y="1123579"/>
          <a:ext cx="3571901" cy="535773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10588"/>
                <a:gridCol w="1392071"/>
                <a:gridCol w="1269242"/>
              </a:tblGrid>
              <a:tr h="2819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Gene</a:t>
                      </a:r>
                      <a:r>
                        <a:rPr lang="en-US" altLang="zh-CN" sz="1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Name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</a:t>
                      </a:r>
                      <a:r>
                        <a:rPr lang="en-US" altLang="zh-CN" sz="8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1200" b="1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Fold</a:t>
                      </a:r>
                      <a:r>
                        <a:rPr lang="en-US" altLang="zh-CN" sz="1200" b="1" baseline="0" dirty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Change</a:t>
                      </a:r>
                      <a:endParaRPr lang="zh-CN" altLang="en-US" sz="12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OsMADS14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OsMADS15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-0.32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OsMADS18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-0.35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OsMADS16</a:t>
                      </a:r>
                      <a:endParaRPr lang="en-US" sz="1200" b="0" i="1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-0.31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/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OsMADS3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0.26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OsMADS58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0.53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OsMADS13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OsMADS21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0.14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rowSpan="6"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</a:t>
                      </a:r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-0.29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-0.46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OsMADS1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0.46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OsMADS34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-0.44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 vMerge="1"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OsMADS17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0.98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AGL6</a:t>
                      </a:r>
                      <a:endParaRPr lang="zh-CN" altLang="en-US" sz="12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OsMADS6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1.05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8198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0" i="1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OsMADS32</a:t>
                      </a:r>
                    </a:p>
                  </a:txBody>
                  <a:tcPr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1" u="none" strike="noStrike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+mn-cs"/>
                        </a:rPr>
                        <a:t>OsMADS32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2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-5.83</a:t>
                      </a:r>
                    </a:p>
                  </a:txBody>
                  <a:tcPr marL="9525" marR="9525" marT="9525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5" name="组合 24"/>
          <p:cNvGrpSpPr/>
          <p:nvPr/>
        </p:nvGrpSpPr>
        <p:grpSpPr>
          <a:xfrm>
            <a:off x="4681185" y="1487610"/>
            <a:ext cx="968990" cy="4367284"/>
            <a:chOff x="4681185" y="1078173"/>
            <a:chExt cx="968990" cy="4367284"/>
          </a:xfrm>
        </p:grpSpPr>
        <p:sp>
          <p:nvSpPr>
            <p:cNvPr id="10" name="右大括号 9"/>
            <p:cNvSpPr/>
            <p:nvPr/>
          </p:nvSpPr>
          <p:spPr bwMode="auto">
            <a:xfrm>
              <a:off x="4681185" y="1078173"/>
              <a:ext cx="177420" cy="4367284"/>
            </a:xfrm>
            <a:prstGeom prst="rightBrac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12" name="直接箭头连接符 11"/>
            <p:cNvCxnSpPr>
              <a:stCxn id="10" idx="1"/>
            </p:cNvCxnSpPr>
            <p:nvPr/>
          </p:nvCxnSpPr>
          <p:spPr bwMode="auto">
            <a:xfrm>
              <a:off x="4858605" y="3261815"/>
              <a:ext cx="79157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3" name="文本框 12"/>
          <p:cNvSpPr txBox="1"/>
          <p:nvPr/>
        </p:nvSpPr>
        <p:spPr>
          <a:xfrm>
            <a:off x="5827595" y="348658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转录水平无变化</a:t>
            </a:r>
            <a:endParaRPr lang="zh-CN" altLang="en-US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109284" y="5950430"/>
            <a:ext cx="4540891" cy="218362"/>
            <a:chOff x="1109284" y="5540993"/>
            <a:chExt cx="4540891" cy="218362"/>
          </a:xfrm>
        </p:grpSpPr>
        <p:cxnSp>
          <p:nvCxnSpPr>
            <p:cNvPr id="14" name="直接箭头连接符 13"/>
            <p:cNvCxnSpPr/>
            <p:nvPr/>
          </p:nvCxnSpPr>
          <p:spPr bwMode="auto">
            <a:xfrm flipV="1">
              <a:off x="4408229" y="5650174"/>
              <a:ext cx="1241946" cy="3112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7" name="圆角矩形 16"/>
            <p:cNvSpPr/>
            <p:nvPr/>
          </p:nvSpPr>
          <p:spPr bwMode="auto">
            <a:xfrm>
              <a:off x="1109284" y="5540993"/>
              <a:ext cx="3298945" cy="218362"/>
            </a:xfrm>
            <a:prstGeom prst="round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587830" y="5861619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OsMADS6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cfo1-4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突变体中上调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90467" y="721963"/>
            <a:ext cx="3209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/>
              <a:t>sp4</a:t>
            </a:r>
            <a:r>
              <a:rPr lang="zh-CN" altLang="en-US" sz="1600" b="1" dirty="0" smtClean="0"/>
              <a:t>时期</a:t>
            </a:r>
            <a:r>
              <a:rPr lang="en-US" altLang="zh-CN" sz="1600" b="1" i="1" dirty="0" smtClean="0"/>
              <a:t>cfo1-4</a:t>
            </a:r>
            <a:r>
              <a:rPr lang="zh-CN" altLang="en-US" sz="1600" b="1" dirty="0" smtClean="0"/>
              <a:t>花序原基芯片分析</a:t>
            </a:r>
            <a:endParaRPr lang="zh-CN" altLang="en-US" sz="1600" b="1" dirty="0"/>
          </a:p>
        </p:txBody>
      </p:sp>
      <p:grpSp>
        <p:nvGrpSpPr>
          <p:cNvPr id="9" name="组合 8"/>
          <p:cNvGrpSpPr/>
          <p:nvPr/>
        </p:nvGrpSpPr>
        <p:grpSpPr>
          <a:xfrm>
            <a:off x="5007430" y="1265352"/>
            <a:ext cx="3874380" cy="3805324"/>
            <a:chOff x="2689486" y="421955"/>
            <a:chExt cx="5288895" cy="5194628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3"/>
            <a:srcRect r="39892"/>
            <a:stretch/>
          </p:blipFill>
          <p:spPr>
            <a:xfrm>
              <a:off x="2689486" y="421955"/>
              <a:ext cx="5288895" cy="2599998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/>
            <a:srcRect l="60928"/>
            <a:stretch/>
          </p:blipFill>
          <p:spPr>
            <a:xfrm>
              <a:off x="2692749" y="3016585"/>
              <a:ext cx="3437925" cy="2599998"/>
            </a:xfrm>
            <a:prstGeom prst="rect">
              <a:avLst/>
            </a:prstGeom>
          </p:spPr>
        </p:pic>
      </p:grpSp>
      <p:cxnSp>
        <p:nvCxnSpPr>
          <p:cNvPr id="15" name="直接箭头连接符 14"/>
          <p:cNvCxnSpPr/>
          <p:nvPr/>
        </p:nvCxnSpPr>
        <p:spPr bwMode="auto">
          <a:xfrm flipV="1">
            <a:off x="6944620" y="3913239"/>
            <a:ext cx="0" cy="296916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接箭头连接符 29"/>
          <p:cNvCxnSpPr/>
          <p:nvPr/>
        </p:nvCxnSpPr>
        <p:spPr bwMode="auto">
          <a:xfrm>
            <a:off x="6448927" y="1752128"/>
            <a:ext cx="102661" cy="268120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接箭头连接符 30"/>
          <p:cNvCxnSpPr/>
          <p:nvPr/>
        </p:nvCxnSpPr>
        <p:spPr bwMode="auto">
          <a:xfrm flipH="1">
            <a:off x="7276755" y="1785107"/>
            <a:ext cx="134698" cy="235141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/>
          <p:nvPr/>
        </p:nvCxnSpPr>
        <p:spPr bwMode="auto">
          <a:xfrm>
            <a:off x="7764595" y="1549967"/>
            <a:ext cx="102661" cy="268120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35"/>
          <p:cNvCxnSpPr/>
          <p:nvPr/>
        </p:nvCxnSpPr>
        <p:spPr bwMode="auto">
          <a:xfrm flipH="1">
            <a:off x="8624460" y="1582946"/>
            <a:ext cx="134698" cy="235141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36"/>
          <p:cNvCxnSpPr/>
          <p:nvPr/>
        </p:nvCxnSpPr>
        <p:spPr bwMode="auto">
          <a:xfrm flipH="1">
            <a:off x="8691809" y="2155579"/>
            <a:ext cx="134698" cy="235141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37"/>
          <p:cNvCxnSpPr/>
          <p:nvPr/>
        </p:nvCxnSpPr>
        <p:spPr bwMode="auto">
          <a:xfrm>
            <a:off x="7815925" y="2474970"/>
            <a:ext cx="102661" cy="268120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直接箭头连接符 38"/>
          <p:cNvCxnSpPr/>
          <p:nvPr/>
        </p:nvCxnSpPr>
        <p:spPr bwMode="auto">
          <a:xfrm>
            <a:off x="5069348" y="3560081"/>
            <a:ext cx="102661" cy="268120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直接箭头连接符 39"/>
          <p:cNvCxnSpPr/>
          <p:nvPr/>
        </p:nvCxnSpPr>
        <p:spPr bwMode="auto">
          <a:xfrm flipH="1">
            <a:off x="6103339" y="3459000"/>
            <a:ext cx="134698" cy="235141"/>
          </a:xfrm>
          <a:prstGeom prst="straightConnector1">
            <a:avLst/>
          </a:prstGeom>
          <a:solidFill>
            <a:srgbClr val="DDDDDD"/>
          </a:solidFill>
          <a:ln w="50800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文本框 40"/>
          <p:cNvSpPr txBox="1"/>
          <p:nvPr/>
        </p:nvSpPr>
        <p:spPr>
          <a:xfrm>
            <a:off x="4858605" y="508517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（图片来自胡赟）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663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3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提纲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8464" y="1156119"/>
            <a:ext cx="6553200" cy="5065712"/>
          </a:xfrm>
        </p:spPr>
        <p:txBody>
          <a:bodyPr/>
          <a:lstStyle/>
          <a:p>
            <a:r>
              <a:rPr lang="zh-CN" altLang="en-US" sz="2400" dirty="0" smtClean="0"/>
              <a:t>课题背景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研究背景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研究目的</a:t>
            </a:r>
            <a:endParaRPr lang="en-US" altLang="zh-CN" sz="2000" dirty="0" smtClean="0"/>
          </a:p>
          <a:p>
            <a:r>
              <a:rPr lang="zh-CN" altLang="en-US" sz="2400" dirty="0" smtClean="0"/>
              <a:t>结果与讨论</a:t>
            </a:r>
            <a:endParaRPr lang="en-US" altLang="zh-CN" sz="2400" dirty="0" smtClean="0"/>
          </a:p>
          <a:p>
            <a:pPr lvl="1"/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zh-CN" altLang="en-US" sz="2000" dirty="0"/>
              <a:t>调控水稻花器官发育机理的</a:t>
            </a:r>
            <a:r>
              <a:rPr lang="zh-CN" altLang="en-US" sz="2000" dirty="0" smtClean="0"/>
              <a:t>研究</a:t>
            </a:r>
            <a:endParaRPr lang="en-US" altLang="zh-CN" sz="20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en-US" altLang="zh-CN" sz="2000" i="1" dirty="0" smtClean="0"/>
              <a:t> </a:t>
            </a:r>
            <a:r>
              <a:rPr lang="zh-CN" altLang="en-US" sz="2000" dirty="0"/>
              <a:t>的图位克隆及</a:t>
            </a:r>
            <a:r>
              <a:rPr lang="zh-CN" altLang="en-US" sz="2000" dirty="0" smtClean="0"/>
              <a:t>功能分析</a:t>
            </a:r>
            <a:endParaRPr lang="en-US" altLang="zh-CN" sz="2000" dirty="0"/>
          </a:p>
          <a:p>
            <a:r>
              <a:rPr lang="zh-CN" altLang="en-US" sz="2400" dirty="0" smtClean="0"/>
              <a:t>总结与展望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课题总结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课题展望</a:t>
            </a:r>
            <a:endParaRPr lang="en-US" altLang="zh-CN" sz="2000" dirty="0"/>
          </a:p>
          <a:p>
            <a:r>
              <a:rPr lang="zh-CN" altLang="en-US" sz="2400" dirty="0" smtClean="0"/>
              <a:t>致谢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pPr marL="0" indent="0">
              <a:buNone/>
            </a:pPr>
            <a:endParaRPr lang="en-US" altLang="zh-CN" sz="2400" dirty="0" smtClean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17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 bwMode="auto">
          <a:xfrm>
            <a:off x="34189" y="165563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614" y="3139538"/>
            <a:ext cx="3365305" cy="26928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32656" y="6058901"/>
            <a:ext cx="19805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solidFill>
                  <a:srgbClr val="000000"/>
                </a:solidFill>
              </a:rPr>
              <a:t>OsMADS6 Antibody Test</a:t>
            </a:r>
            <a:endParaRPr lang="zh-CN" altLang="en-US" sz="1200" b="1" dirty="0">
              <a:solidFill>
                <a:srgbClr val="000000"/>
              </a:solidFill>
            </a:endParaRP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38923" y="1467896"/>
            <a:ext cx="8117991" cy="578935"/>
            <a:chOff x="-981513" y="2929908"/>
            <a:chExt cx="13071903" cy="1193180"/>
          </a:xfrm>
        </p:grpSpPr>
        <p:grpSp>
          <p:nvGrpSpPr>
            <p:cNvPr id="12" name="组合 11"/>
            <p:cNvGrpSpPr>
              <a:grpSpLocks/>
            </p:cNvGrpSpPr>
            <p:nvPr/>
          </p:nvGrpSpPr>
          <p:grpSpPr bwMode="auto">
            <a:xfrm>
              <a:off x="1262729" y="3368487"/>
              <a:ext cx="10827661" cy="754601"/>
              <a:chOff x="769253" y="3368485"/>
              <a:chExt cx="11445104" cy="1190067"/>
            </a:xfrm>
          </p:grpSpPr>
          <p:grpSp>
            <p:nvGrpSpPr>
              <p:cNvPr id="17" name="组合 10"/>
              <p:cNvGrpSpPr>
                <a:grpSpLocks/>
              </p:cNvGrpSpPr>
              <p:nvPr/>
            </p:nvGrpSpPr>
            <p:grpSpPr bwMode="auto">
              <a:xfrm>
                <a:off x="769253" y="3368485"/>
                <a:ext cx="11445104" cy="1190067"/>
                <a:chOff x="-5554977" y="3311858"/>
                <a:chExt cx="18240514" cy="587789"/>
              </a:xfrm>
            </p:grpSpPr>
            <p:cxnSp>
              <p:nvCxnSpPr>
                <p:cNvPr id="19" name="直接箭头连接符 12"/>
                <p:cNvCxnSpPr>
                  <a:cxnSpLocks noChangeShapeType="1"/>
                </p:cNvCxnSpPr>
                <p:nvPr/>
              </p:nvCxnSpPr>
              <p:spPr bwMode="auto">
                <a:xfrm flipV="1">
                  <a:off x="-5554977" y="3603814"/>
                  <a:ext cx="18240514" cy="6721"/>
                </a:xfrm>
                <a:prstGeom prst="straightConnector1">
                  <a:avLst/>
                </a:prstGeom>
                <a:noFill/>
                <a:ln w="98425" algn="ctr">
                  <a:solidFill>
                    <a:srgbClr val="000000"/>
                  </a:solidFill>
                  <a:miter lim="800000"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0" name="矩形 19"/>
                <p:cNvSpPr/>
                <p:nvPr/>
              </p:nvSpPr>
              <p:spPr>
                <a:xfrm>
                  <a:off x="1627026" y="3316449"/>
                  <a:ext cx="818411" cy="575816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1" name="矩形 20"/>
                <p:cNvSpPr/>
                <p:nvPr/>
              </p:nvSpPr>
              <p:spPr>
                <a:xfrm>
                  <a:off x="2988381" y="3316449"/>
                  <a:ext cx="223566" cy="575816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3810783" y="3312758"/>
                  <a:ext cx="211588" cy="577661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4337759" y="3321985"/>
                  <a:ext cx="726588" cy="577662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5727060" y="3312758"/>
                  <a:ext cx="191628" cy="577661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5" name="矩形 24"/>
                <p:cNvSpPr/>
                <p:nvPr/>
              </p:nvSpPr>
              <p:spPr>
                <a:xfrm flipH="1">
                  <a:off x="10358061" y="3312758"/>
                  <a:ext cx="83836" cy="577661"/>
                </a:xfrm>
                <a:prstGeom prst="rect">
                  <a:avLst/>
                </a:prstGeom>
                <a:solidFill>
                  <a:sysClr val="windowText" lastClr="000000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zh-CN" altLang="en-US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8" name="矩形 17"/>
              <p:cNvSpPr/>
              <p:nvPr/>
            </p:nvSpPr>
            <p:spPr>
              <a:xfrm>
                <a:off x="3231595" y="3827132"/>
                <a:ext cx="236718" cy="272773"/>
              </a:xfrm>
              <a:prstGeom prst="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zh-CN" altLang="en-US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384873" y="2987564"/>
              <a:ext cx="447896" cy="369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kern="0" dirty="0">
                  <a:solidFill>
                    <a:prstClr val="black"/>
                  </a:solidFill>
                  <a:latin typeface="Calibri" panose="020F0502020204030204"/>
                </a:rPr>
                <a:t>G1</a:t>
              </a:r>
              <a:endParaRPr lang="zh-CN" alt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648317" y="2929908"/>
              <a:ext cx="945556" cy="55205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zh-CN" kern="0" dirty="0">
                  <a:solidFill>
                    <a:prstClr val="black"/>
                  </a:solidFill>
                  <a:latin typeface="Calibri" panose="020F0502020204030204"/>
                </a:rPr>
                <a:t>G2</a:t>
              </a:r>
              <a:endParaRPr lang="zh-CN" altLang="en-US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-981513" y="3376248"/>
              <a:ext cx="1376864" cy="40041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i="1" kern="0" dirty="0">
                  <a:solidFill>
                    <a:prstClr val="black"/>
                  </a:solidFill>
                  <a:latin typeface="Calibri" panose="020F0502020204030204"/>
                </a:rPr>
                <a:t>OsMADS32</a:t>
              </a:r>
              <a:endParaRPr lang="zh-CN" altLang="en-US" sz="2000" b="1" i="1" kern="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0431519" y="3369642"/>
              <a:ext cx="149299" cy="741598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文本框 19"/>
          <p:cNvSpPr txBox="1">
            <a:spLocks noChangeArrowheads="1"/>
          </p:cNvSpPr>
          <p:nvPr/>
        </p:nvSpPr>
        <p:spPr bwMode="auto">
          <a:xfrm>
            <a:off x="3861938" y="2561768"/>
            <a:ext cx="194918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400" b="1" dirty="0" err="1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CArG</a:t>
            </a:r>
            <a:r>
              <a:rPr lang="en-US" altLang="zh-CN" sz="1400" b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-box in </a:t>
            </a:r>
            <a:r>
              <a:rPr lang="en-US" altLang="zh-CN" sz="1400" b="1" i="1" dirty="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OsMADS32</a:t>
            </a:r>
            <a:endParaRPr lang="zh-CN" altLang="en-US" sz="1400" b="1" dirty="0"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7907045" y="1828237"/>
            <a:ext cx="139077" cy="83921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 flipH="1">
            <a:off x="3115902" y="1925605"/>
            <a:ext cx="348070" cy="247978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直接连接符 28"/>
          <p:cNvCxnSpPr>
            <a:stCxn id="27" idx="2"/>
            <a:endCxn id="32" idx="1"/>
          </p:cNvCxnSpPr>
          <p:nvPr/>
        </p:nvCxnSpPr>
        <p:spPr bwMode="auto">
          <a:xfrm flipH="1">
            <a:off x="7874698" y="1912158"/>
            <a:ext cx="101886" cy="255405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文本框 29"/>
          <p:cNvSpPr txBox="1"/>
          <p:nvPr/>
        </p:nvSpPr>
        <p:spPr>
          <a:xfrm>
            <a:off x="2066574" y="2225714"/>
            <a:ext cx="2098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CN" kern="0" dirty="0">
                <a:solidFill>
                  <a:prstClr val="black"/>
                </a:solidFill>
                <a:latin typeface="Calibri" panose="020F0502020204030204"/>
              </a:rPr>
              <a:t>-771</a:t>
            </a:r>
            <a:r>
              <a:rPr lang="zh-CN" altLang="en-US" kern="0" dirty="0">
                <a:solidFill>
                  <a:prstClr val="black"/>
                </a:solidFill>
                <a:latin typeface="Calibri" panose="020F0502020204030204"/>
              </a:rPr>
              <a:t>：</a:t>
            </a:r>
            <a:r>
              <a:rPr lang="en-US" altLang="zh-CN" kern="0" dirty="0">
                <a:solidFill>
                  <a:prstClr val="black"/>
                </a:solidFill>
                <a:latin typeface="Calibri" panose="020F0502020204030204"/>
              </a:rPr>
              <a:t>CCTAATTAAG</a:t>
            </a:r>
            <a:endParaRPr lang="zh-CN" alt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左大括号 30"/>
          <p:cNvSpPr/>
          <p:nvPr/>
        </p:nvSpPr>
        <p:spPr bwMode="auto">
          <a:xfrm rot="5400000">
            <a:off x="3035953" y="1314734"/>
            <a:ext cx="160974" cy="1855523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左大括号 31"/>
          <p:cNvSpPr/>
          <p:nvPr/>
        </p:nvSpPr>
        <p:spPr bwMode="auto">
          <a:xfrm rot="5400000">
            <a:off x="7796986" y="1361156"/>
            <a:ext cx="155423" cy="1768236"/>
          </a:xfrm>
          <a:prstGeom prst="lef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2400" smtClean="0">
              <a:solidFill>
                <a:srgbClr val="000000"/>
              </a:solidFill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08392" y="2223317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kern="0" dirty="0">
                <a:solidFill>
                  <a:prstClr val="black"/>
                </a:solidFill>
                <a:latin typeface="Calibri" panose="020F0502020204030204"/>
              </a:rPr>
              <a:t>2115</a:t>
            </a:r>
            <a:r>
              <a:rPr lang="zh-CN" altLang="en-US" kern="0" dirty="0">
                <a:solidFill>
                  <a:prstClr val="black"/>
                </a:solidFill>
                <a:latin typeface="Calibri" panose="020F0502020204030204"/>
              </a:rPr>
              <a:t>：</a:t>
            </a:r>
            <a:r>
              <a:rPr lang="en-US" altLang="zh-CN" kern="0" dirty="0">
                <a:solidFill>
                  <a:prstClr val="black"/>
                </a:solidFill>
                <a:latin typeface="Calibri" panose="020F0502020204030204"/>
              </a:rPr>
              <a:t>CCTTTATTG</a:t>
            </a:r>
            <a:endParaRPr lang="zh-CN" altLang="en-US" kern="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4593706" y="1467896"/>
            <a:ext cx="0" cy="267858"/>
          </a:xfrm>
          <a:prstGeom prst="line">
            <a:avLst/>
          </a:prstGeom>
          <a:solidFill>
            <a:srgbClr val="DDDDD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34"/>
          <p:cNvCxnSpPr/>
          <p:nvPr/>
        </p:nvCxnSpPr>
        <p:spPr bwMode="auto">
          <a:xfrm>
            <a:off x="4580259" y="1481343"/>
            <a:ext cx="301702" cy="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文本框 35"/>
          <p:cNvSpPr txBox="1"/>
          <p:nvPr/>
        </p:nvSpPr>
        <p:spPr>
          <a:xfrm>
            <a:off x="4243868" y="1307636"/>
            <a:ext cx="3882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</a:rPr>
              <a:t>+1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490688" y="1199639"/>
            <a:ext cx="540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rgbClr val="000000"/>
                </a:solidFill>
              </a:rPr>
              <a:t>ATG</a:t>
            </a:r>
            <a:endParaRPr lang="zh-CN" altLang="en-US" sz="1400" dirty="0">
              <a:solidFill>
                <a:srgbClr val="00000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0" y="518440"/>
            <a:ext cx="9204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OsMADS6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可结合到</a:t>
            </a:r>
            <a:r>
              <a:rPr lang="en-US" altLang="zh-CN" sz="20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启动子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区的</a:t>
            </a:r>
            <a:r>
              <a:rPr lang="en-US" altLang="zh-CN" sz="20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CArG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-box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上，抑制</a:t>
            </a:r>
            <a:r>
              <a:rPr lang="en-US" altLang="zh-CN" sz="20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的表达</a:t>
            </a:r>
            <a:endParaRPr lang="zh-CN" altLang="en-US" sz="20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530" y="3018011"/>
            <a:ext cx="4087724" cy="342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2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172294" y="97681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6706" y="1385321"/>
            <a:ext cx="8872030" cy="4074459"/>
            <a:chOff x="188259" y="1316691"/>
            <a:chExt cx="8872030" cy="407445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8" t="9339" r="8358" b="7784"/>
            <a:stretch/>
          </p:blipFill>
          <p:spPr>
            <a:xfrm>
              <a:off x="188259" y="1316691"/>
              <a:ext cx="8872030" cy="4074459"/>
            </a:xfrm>
            <a:prstGeom prst="rect">
              <a:avLst/>
            </a:prstGeom>
          </p:spPr>
        </p:pic>
        <p:sp>
          <p:nvSpPr>
            <p:cNvPr id="11" name="右大括号 10"/>
            <p:cNvSpPr/>
            <p:nvPr/>
          </p:nvSpPr>
          <p:spPr>
            <a:xfrm>
              <a:off x="2440641" y="1779484"/>
              <a:ext cx="73959" cy="600645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2" name="右大括号 11"/>
            <p:cNvSpPr/>
            <p:nvPr/>
          </p:nvSpPr>
          <p:spPr>
            <a:xfrm>
              <a:off x="2440641" y="2395448"/>
              <a:ext cx="73959" cy="316688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3" name="右大括号 12"/>
            <p:cNvSpPr/>
            <p:nvPr/>
          </p:nvSpPr>
          <p:spPr>
            <a:xfrm>
              <a:off x="2438891" y="2749330"/>
              <a:ext cx="75709" cy="1927172"/>
            </a:xfrm>
            <a:prstGeom prst="rightBrac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514600" y="1941306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</a:rPr>
                <a:t>C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514600" y="2428940"/>
              <a:ext cx="2952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</a:rPr>
                <a:t>D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525498" y="3574416"/>
              <a:ext cx="2872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solidFill>
                    <a:srgbClr val="000000"/>
                  </a:solidFill>
                </a:rPr>
                <a:t>E</a:t>
              </a:r>
              <a:endParaRPr lang="zh-CN" altLang="en-US" sz="1200" dirty="0">
                <a:solidFill>
                  <a:srgbClr val="000000"/>
                </a:solidFill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2229" y="230720"/>
            <a:ext cx="8360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可以与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OsMADS1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OsMADS6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OsMADS13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OsMADS58</a:t>
            </a:r>
            <a:r>
              <a:rPr lang="zh-CN" altLang="en-US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蛋白相互作用</a:t>
            </a:r>
            <a:endParaRPr lang="zh-CN" altLang="en-US" sz="2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80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 bwMode="auto">
          <a:xfrm>
            <a:off x="87497" y="77761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7" name="标题 1"/>
          <p:cNvSpPr>
            <a:spLocks noGrp="1"/>
          </p:cNvSpPr>
          <p:nvPr>
            <p:ph type="title"/>
          </p:nvPr>
        </p:nvSpPr>
        <p:spPr>
          <a:xfrm>
            <a:off x="0" y="124978"/>
            <a:ext cx="9144000" cy="422640"/>
          </a:xfrm>
        </p:spPr>
        <p:txBody>
          <a:bodyPr/>
          <a:lstStyle/>
          <a:p>
            <a:r>
              <a:rPr lang="en-US" altLang="zh-CN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OsMADS32 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调控水稻花器官发育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模式图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42" name="直接箭头连接符 141"/>
          <p:cNvCxnSpPr/>
          <p:nvPr/>
        </p:nvCxnSpPr>
        <p:spPr>
          <a:xfrm flipH="1">
            <a:off x="3684012" y="1396557"/>
            <a:ext cx="679691" cy="2738877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44" name="直接箭头连接符 143"/>
          <p:cNvCxnSpPr/>
          <p:nvPr/>
        </p:nvCxnSpPr>
        <p:spPr>
          <a:xfrm flipH="1">
            <a:off x="2500517" y="1312453"/>
            <a:ext cx="1691332" cy="915101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cxnSp>
        <p:nvCxnSpPr>
          <p:cNvPr id="145" name="直接箭头连接符 144"/>
          <p:cNvCxnSpPr/>
          <p:nvPr/>
        </p:nvCxnSpPr>
        <p:spPr>
          <a:xfrm flipH="1">
            <a:off x="3510181" y="1312453"/>
            <a:ext cx="826129" cy="881192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cxnSp>
        <p:nvCxnSpPr>
          <p:cNvPr id="149" name="直接箭头连接符 148"/>
          <p:cNvCxnSpPr/>
          <p:nvPr/>
        </p:nvCxnSpPr>
        <p:spPr>
          <a:xfrm>
            <a:off x="4894175" y="1279141"/>
            <a:ext cx="2583428" cy="958399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cxnSp>
        <p:nvCxnSpPr>
          <p:cNvPr id="150" name="直接箭头连接符 149"/>
          <p:cNvCxnSpPr/>
          <p:nvPr/>
        </p:nvCxnSpPr>
        <p:spPr>
          <a:xfrm>
            <a:off x="5086271" y="1099305"/>
            <a:ext cx="71958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sp>
        <p:nvSpPr>
          <p:cNvPr id="151" name="文本框 150"/>
          <p:cNvSpPr txBox="1"/>
          <p:nvPr/>
        </p:nvSpPr>
        <p:spPr>
          <a:xfrm>
            <a:off x="1819678" y="2262141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OsMADS2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6223429" y="2240702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OsMADS1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5090818" y="2256454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OsMADS13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3965378" y="2256454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OsMADS58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948703" y="2256454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OsMADS4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240103" y="2241794"/>
            <a:ext cx="10422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OsMADS6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866895" y="2274981"/>
            <a:ext cx="4010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DL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1843591" y="2282392"/>
            <a:ext cx="2092069" cy="322576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6237100" y="2276983"/>
            <a:ext cx="2025891" cy="292845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0" name="矩形 159"/>
          <p:cNvSpPr/>
          <p:nvPr/>
        </p:nvSpPr>
        <p:spPr>
          <a:xfrm>
            <a:off x="4012135" y="2274981"/>
            <a:ext cx="1023408" cy="308549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1" name="矩形 160"/>
          <p:cNvSpPr/>
          <p:nvPr/>
        </p:nvSpPr>
        <p:spPr>
          <a:xfrm>
            <a:off x="5124945" y="2268927"/>
            <a:ext cx="1045760" cy="314603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1185241" y="4077653"/>
            <a:ext cx="676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Palea                               Lodicule                             Stamen                            Pistil       </a:t>
            </a:r>
            <a:endParaRPr kumimoji="0" lang="zh-CN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63" name="直接箭头连接符 162"/>
          <p:cNvCxnSpPr/>
          <p:nvPr/>
        </p:nvCxnSpPr>
        <p:spPr>
          <a:xfrm>
            <a:off x="3456348" y="2556977"/>
            <a:ext cx="168540" cy="1549868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4" name="直接箭头连接符 163"/>
          <p:cNvCxnSpPr/>
          <p:nvPr/>
        </p:nvCxnSpPr>
        <p:spPr>
          <a:xfrm>
            <a:off x="3562720" y="2571557"/>
            <a:ext cx="2164208" cy="1596794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5" name="直接箭头连接符 164"/>
          <p:cNvCxnSpPr/>
          <p:nvPr/>
        </p:nvCxnSpPr>
        <p:spPr>
          <a:xfrm>
            <a:off x="2340065" y="2550871"/>
            <a:ext cx="1197235" cy="1555421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6" name="直接箭头连接符 165"/>
          <p:cNvCxnSpPr/>
          <p:nvPr/>
        </p:nvCxnSpPr>
        <p:spPr>
          <a:xfrm>
            <a:off x="2398460" y="2550317"/>
            <a:ext cx="3171756" cy="1618034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7" name="直接箭头连接符 166"/>
          <p:cNvCxnSpPr/>
          <p:nvPr/>
        </p:nvCxnSpPr>
        <p:spPr>
          <a:xfrm>
            <a:off x="1242439" y="2517683"/>
            <a:ext cx="4094657" cy="1650667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8" name="直接箭头连接符 167"/>
          <p:cNvCxnSpPr/>
          <p:nvPr/>
        </p:nvCxnSpPr>
        <p:spPr>
          <a:xfrm>
            <a:off x="1130306" y="2547574"/>
            <a:ext cx="2215229" cy="1592021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69" name="直接箭头连接符 168"/>
          <p:cNvCxnSpPr/>
          <p:nvPr/>
        </p:nvCxnSpPr>
        <p:spPr>
          <a:xfrm>
            <a:off x="1044513" y="2558935"/>
            <a:ext cx="381507" cy="1547357"/>
          </a:xfrm>
          <a:prstGeom prst="straightConnector1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0" name="直接箭头连接符 169"/>
          <p:cNvCxnSpPr/>
          <p:nvPr/>
        </p:nvCxnSpPr>
        <p:spPr>
          <a:xfrm>
            <a:off x="4618523" y="2546826"/>
            <a:ext cx="2641908" cy="159276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1" name="直接箭头连接符 170"/>
          <p:cNvCxnSpPr/>
          <p:nvPr/>
        </p:nvCxnSpPr>
        <p:spPr>
          <a:xfrm>
            <a:off x="5695943" y="2553653"/>
            <a:ext cx="1705293" cy="1585943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2" name="直接箭头连接符 171"/>
          <p:cNvCxnSpPr/>
          <p:nvPr/>
        </p:nvCxnSpPr>
        <p:spPr>
          <a:xfrm flipH="1">
            <a:off x="5805858" y="2546826"/>
            <a:ext cx="943511" cy="16215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3" name="直接箭头连接符 172"/>
          <p:cNvCxnSpPr/>
          <p:nvPr/>
        </p:nvCxnSpPr>
        <p:spPr>
          <a:xfrm flipH="1">
            <a:off x="5982075" y="2546826"/>
            <a:ext cx="1819150" cy="1621524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4" name="直接箭头连接符 173"/>
          <p:cNvCxnSpPr/>
          <p:nvPr/>
        </p:nvCxnSpPr>
        <p:spPr>
          <a:xfrm flipH="1">
            <a:off x="3722748" y="2552667"/>
            <a:ext cx="4041728" cy="1586929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5" name="直接箭头连接符 174"/>
          <p:cNvCxnSpPr/>
          <p:nvPr/>
        </p:nvCxnSpPr>
        <p:spPr>
          <a:xfrm flipH="1">
            <a:off x="1532392" y="2546826"/>
            <a:ext cx="6176809" cy="1559465"/>
          </a:xfrm>
          <a:prstGeom prst="straightConnector1">
            <a:avLst/>
          </a:prstGeom>
          <a:noFill/>
          <a:ln w="28575" cap="flat" cmpd="sng" algn="ctr">
            <a:solidFill>
              <a:sysClr val="windowText" lastClr="00000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cxnSp>
        <p:nvCxnSpPr>
          <p:cNvPr id="176" name="直接箭头连接符 175"/>
          <p:cNvCxnSpPr/>
          <p:nvPr/>
        </p:nvCxnSpPr>
        <p:spPr>
          <a:xfrm flipH="1">
            <a:off x="1487601" y="1371967"/>
            <a:ext cx="2697311" cy="2672381"/>
          </a:xfrm>
          <a:prstGeom prst="straightConnector1">
            <a:avLst/>
          </a:prstGeom>
          <a:noFill/>
          <a:ln w="28575" cap="flat" cmpd="sng" algn="ctr">
            <a:solidFill>
              <a:srgbClr val="0070C0"/>
            </a:solidFill>
            <a:prstDash val="dash"/>
            <a:miter lim="800000"/>
            <a:headEnd type="none" w="med" len="med"/>
            <a:tailEnd type="arrow" w="med" len="med"/>
          </a:ln>
          <a:effectLst/>
        </p:spPr>
      </p:cxnSp>
      <p:sp>
        <p:nvSpPr>
          <p:cNvPr id="177" name="文本框 176"/>
          <p:cNvSpPr txBox="1"/>
          <p:nvPr/>
        </p:nvSpPr>
        <p:spPr>
          <a:xfrm>
            <a:off x="5956860" y="534391"/>
            <a:ext cx="1142996" cy="10872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OsMADS5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OsMADS7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OsMADS8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OsMADS34</a:t>
            </a:r>
          </a:p>
        </p:txBody>
      </p:sp>
      <p:sp>
        <p:nvSpPr>
          <p:cNvPr id="178" name="矩形 177"/>
          <p:cNvSpPr/>
          <p:nvPr/>
        </p:nvSpPr>
        <p:spPr>
          <a:xfrm>
            <a:off x="5956860" y="599002"/>
            <a:ext cx="1109596" cy="932125"/>
          </a:xfrm>
          <a:prstGeom prst="rect">
            <a:avLst/>
          </a:prstGeom>
          <a:noFill/>
          <a:ln w="19050" cap="flat" cmpd="sng" algn="ctr">
            <a:solidFill>
              <a:srgbClr val="5B9BD5">
                <a:shade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9" name="新月形 178"/>
          <p:cNvSpPr/>
          <p:nvPr/>
        </p:nvSpPr>
        <p:spPr>
          <a:xfrm>
            <a:off x="3357532" y="4626115"/>
            <a:ext cx="1329907" cy="1642691"/>
          </a:xfrm>
          <a:prstGeom prst="moon">
            <a:avLst>
              <a:gd name="adj" fmla="val 19427"/>
            </a:avLst>
          </a:prstGeom>
          <a:solidFill>
            <a:srgbClr val="00B05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0" name="新月形 179"/>
          <p:cNvSpPr/>
          <p:nvPr/>
        </p:nvSpPr>
        <p:spPr>
          <a:xfrm rot="5400000" flipH="1">
            <a:off x="4537044" y="5759131"/>
            <a:ext cx="143742" cy="1032060"/>
          </a:xfrm>
          <a:prstGeom prst="moon">
            <a:avLst>
              <a:gd name="adj" fmla="val 40343"/>
            </a:avLst>
          </a:prstGeom>
          <a:solidFill>
            <a:srgbClr val="16511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1" name="直角三角形 180"/>
          <p:cNvSpPr/>
          <p:nvPr/>
        </p:nvSpPr>
        <p:spPr>
          <a:xfrm rot="4044871" flipH="1" flipV="1">
            <a:off x="4721680" y="5738177"/>
            <a:ext cx="320267" cy="478867"/>
          </a:xfrm>
          <a:prstGeom prst="rtTriangle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4393381" y="5268773"/>
            <a:ext cx="424317" cy="1012743"/>
          </a:xfrm>
          <a:prstGeom prst="ellipse">
            <a:avLst/>
          </a:prstGeom>
          <a:solidFill>
            <a:sysClr val="window" lastClr="FFFFFF">
              <a:lumMod val="5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4041068" y="4882880"/>
            <a:ext cx="295242" cy="556802"/>
          </a:xfrm>
          <a:prstGeom prst="ellipse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4813076" y="4872152"/>
            <a:ext cx="295242" cy="556802"/>
          </a:xfrm>
          <a:prstGeom prst="ellipse">
            <a:avLst/>
          </a:prstGeom>
          <a:solidFill>
            <a:srgbClr val="FFFF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85" name="直接连接符 184"/>
          <p:cNvCxnSpPr>
            <a:stCxn id="183" idx="4"/>
            <a:endCxn id="182" idx="3"/>
          </p:cNvCxnSpPr>
          <p:nvPr/>
        </p:nvCxnSpPr>
        <p:spPr>
          <a:xfrm>
            <a:off x="4188689" y="5439682"/>
            <a:ext cx="266831" cy="693522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cxnSp>
        <p:nvCxnSpPr>
          <p:cNvPr id="186" name="直接连接符 185"/>
          <p:cNvCxnSpPr>
            <a:stCxn id="184" idx="4"/>
          </p:cNvCxnSpPr>
          <p:nvPr/>
        </p:nvCxnSpPr>
        <p:spPr>
          <a:xfrm flipH="1">
            <a:off x="4727819" y="5428954"/>
            <a:ext cx="232878" cy="852562"/>
          </a:xfrm>
          <a:prstGeom prst="line">
            <a:avLst/>
          </a:prstGeom>
          <a:noFill/>
          <a:ln w="28575" cap="flat" cmpd="sng" algn="ctr">
            <a:solidFill>
              <a:srgbClr val="FFFF00"/>
            </a:solidFill>
            <a:prstDash val="solid"/>
            <a:miter lim="800000"/>
          </a:ln>
          <a:effectLst/>
        </p:spPr>
      </p:cxnSp>
      <p:cxnSp>
        <p:nvCxnSpPr>
          <p:cNvPr id="187" name="直接箭头连接符 186"/>
          <p:cNvCxnSpPr/>
          <p:nvPr/>
        </p:nvCxnSpPr>
        <p:spPr>
          <a:xfrm>
            <a:off x="1487601" y="4412188"/>
            <a:ext cx="1857934" cy="85658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8" name="直接箭头连接符 187"/>
          <p:cNvCxnSpPr/>
          <p:nvPr/>
        </p:nvCxnSpPr>
        <p:spPr>
          <a:xfrm>
            <a:off x="3534451" y="4373931"/>
            <a:ext cx="1384390" cy="1481304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89" name="新月形 188"/>
          <p:cNvSpPr/>
          <p:nvPr/>
        </p:nvSpPr>
        <p:spPr>
          <a:xfrm flipH="1">
            <a:off x="4512591" y="4572369"/>
            <a:ext cx="1293266" cy="1696437"/>
          </a:xfrm>
          <a:prstGeom prst="moon">
            <a:avLst>
              <a:gd name="adj" fmla="val 18832"/>
            </a:avLst>
          </a:prstGeom>
          <a:solidFill>
            <a:srgbClr val="188C3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90" name="直接箭头连接符 189"/>
          <p:cNvCxnSpPr>
            <a:endCxn id="184" idx="7"/>
          </p:cNvCxnSpPr>
          <p:nvPr/>
        </p:nvCxnSpPr>
        <p:spPr>
          <a:xfrm flipH="1">
            <a:off x="5065081" y="4403642"/>
            <a:ext cx="505135" cy="550052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91" name="直接箭头连接符 190"/>
          <p:cNvCxnSpPr>
            <a:endCxn id="182" idx="7"/>
          </p:cNvCxnSpPr>
          <p:nvPr/>
        </p:nvCxnSpPr>
        <p:spPr>
          <a:xfrm flipH="1">
            <a:off x="4755558" y="4371270"/>
            <a:ext cx="2645678" cy="1045815"/>
          </a:xfrm>
          <a:prstGeom prst="straightConnector1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7" name="文本框 136"/>
          <p:cNvSpPr txBox="1"/>
          <p:nvPr/>
        </p:nvSpPr>
        <p:spPr>
          <a:xfrm>
            <a:off x="1750470" y="2022912"/>
            <a:ext cx="297945" cy="36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B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066456" y="900153"/>
            <a:ext cx="280522" cy="36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E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6144311" y="2009465"/>
            <a:ext cx="280522" cy="36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E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5030956" y="2001422"/>
            <a:ext cx="313918" cy="36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D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3919606" y="2010085"/>
            <a:ext cx="290686" cy="362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C</a:t>
            </a:r>
            <a:endParaRPr kumimoji="0" lang="zh-CN" altLang="en-US" sz="2000" b="1" i="0" u="none" strike="noStrike" kern="0" cap="none" spc="0" normalizeH="0" baseline="0" noProof="0" dirty="0" smtClean="0">
              <a:ln>
                <a:noFill/>
              </a:ln>
              <a:solidFill>
                <a:srgbClr val="5B9BD5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H="1">
            <a:off x="1198387" y="1262566"/>
            <a:ext cx="2855828" cy="1019826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cxnSp>
        <p:nvCxnSpPr>
          <p:cNvPr id="135" name="直接连接符 134"/>
          <p:cNvCxnSpPr/>
          <p:nvPr/>
        </p:nvCxnSpPr>
        <p:spPr>
          <a:xfrm>
            <a:off x="1156599" y="2195775"/>
            <a:ext cx="65668" cy="177312"/>
          </a:xfrm>
          <a:prstGeom prst="line">
            <a:avLst/>
          </a:prstGeom>
          <a:noFill/>
          <a:ln w="28575" cap="flat" cmpd="sng" algn="ctr">
            <a:solidFill>
              <a:srgbClr val="E7E6E6">
                <a:lumMod val="50000"/>
              </a:srgbClr>
            </a:solidFill>
            <a:prstDash val="solid"/>
            <a:miter lim="800000"/>
          </a:ln>
          <a:effectLst/>
        </p:spPr>
      </p:cxnSp>
      <p:grpSp>
        <p:nvGrpSpPr>
          <p:cNvPr id="205" name="组合 204"/>
          <p:cNvGrpSpPr/>
          <p:nvPr/>
        </p:nvGrpSpPr>
        <p:grpSpPr>
          <a:xfrm rot="10800000">
            <a:off x="5108316" y="1162115"/>
            <a:ext cx="2899758" cy="1123894"/>
            <a:chOff x="5072623" y="1238634"/>
            <a:chExt cx="2904822" cy="1068055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5072623" y="1238634"/>
              <a:ext cx="2867962" cy="98525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1" name="直接连接符 200"/>
            <p:cNvCxnSpPr/>
            <p:nvPr/>
          </p:nvCxnSpPr>
          <p:spPr bwMode="auto">
            <a:xfrm flipH="1">
              <a:off x="7922915" y="2129071"/>
              <a:ext cx="54530" cy="17761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17" name="组合 216"/>
          <p:cNvGrpSpPr/>
          <p:nvPr/>
        </p:nvGrpSpPr>
        <p:grpSpPr>
          <a:xfrm>
            <a:off x="3468748" y="582251"/>
            <a:ext cx="1221107" cy="1022630"/>
            <a:chOff x="3468748" y="582251"/>
            <a:chExt cx="1221107" cy="1022630"/>
          </a:xfrm>
        </p:grpSpPr>
        <p:grpSp>
          <p:nvGrpSpPr>
            <p:cNvPr id="208" name="组合 207"/>
            <p:cNvGrpSpPr/>
            <p:nvPr/>
          </p:nvGrpSpPr>
          <p:grpSpPr>
            <a:xfrm>
              <a:off x="3468748" y="582251"/>
              <a:ext cx="1221107" cy="1022630"/>
              <a:chOff x="3534451" y="599002"/>
              <a:chExt cx="1221107" cy="1022630"/>
            </a:xfrm>
          </p:grpSpPr>
          <p:sp>
            <p:nvSpPr>
              <p:cNvPr id="206" name="椭圆 205"/>
              <p:cNvSpPr/>
              <p:nvPr/>
            </p:nvSpPr>
            <p:spPr bwMode="auto">
              <a:xfrm>
                <a:off x="3534451" y="599002"/>
                <a:ext cx="1084072" cy="102263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07" name="矩形 206"/>
              <p:cNvSpPr/>
              <p:nvPr/>
            </p:nvSpPr>
            <p:spPr bwMode="auto">
              <a:xfrm>
                <a:off x="4447610" y="879952"/>
                <a:ext cx="307948" cy="416512"/>
              </a:xfrm>
              <a:prstGeom prst="rect">
                <a:avLst/>
              </a:prstGeom>
              <a:solidFill>
                <a:schemeClr val="bg1"/>
              </a:solidFill>
              <a:ln w="2857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10" name="直接连接符 209"/>
            <p:cNvCxnSpPr/>
            <p:nvPr/>
          </p:nvCxnSpPr>
          <p:spPr bwMode="auto">
            <a:xfrm>
              <a:off x="4344519" y="808907"/>
              <a:ext cx="158059" cy="54294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2" name="直接连接符 211"/>
            <p:cNvCxnSpPr/>
            <p:nvPr/>
          </p:nvCxnSpPr>
          <p:spPr bwMode="auto">
            <a:xfrm>
              <a:off x="4487604" y="677695"/>
              <a:ext cx="21262" cy="20290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3" name="文本框 142"/>
          <p:cNvSpPr txBox="1"/>
          <p:nvPr/>
        </p:nvSpPr>
        <p:spPr>
          <a:xfrm>
            <a:off x="3871636" y="918098"/>
            <a:ext cx="1261884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rPr>
              <a:t>OsMADS32</a:t>
            </a:r>
            <a:endParaRPr kumimoji="0" lang="zh-CN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07338" y="6293385"/>
            <a:ext cx="4423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属于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类基因。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/>
          <p:cNvCxnSpPr/>
          <p:nvPr/>
        </p:nvCxnSpPr>
        <p:spPr>
          <a:xfrm>
            <a:off x="4685283" y="1297416"/>
            <a:ext cx="1889444" cy="933858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cxnSp>
        <p:nvCxnSpPr>
          <p:cNvPr id="147" name="直接箭头连接符 146"/>
          <p:cNvCxnSpPr/>
          <p:nvPr/>
        </p:nvCxnSpPr>
        <p:spPr>
          <a:xfrm>
            <a:off x="4553662" y="1312453"/>
            <a:ext cx="946887" cy="915101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  <p:cxnSp>
        <p:nvCxnSpPr>
          <p:cNvPr id="146" name="直接箭头连接符 145"/>
          <p:cNvCxnSpPr/>
          <p:nvPr/>
        </p:nvCxnSpPr>
        <p:spPr>
          <a:xfrm flipH="1">
            <a:off x="4418032" y="1312453"/>
            <a:ext cx="29578" cy="90625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diamond" w="med" len="med"/>
            <a:tailEnd type="diamond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3216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要点小节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9074" y="1136539"/>
            <a:ext cx="8229600" cy="5065712"/>
          </a:xfrm>
        </p:spPr>
        <p:txBody>
          <a:bodyPr/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、在水稻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体内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以与其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他蛋白形成复合体的形式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，正向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调控自身基因的表达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、酵母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实验和体外实验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验证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类、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类基因在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蛋白水平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上相互作用 。进一步通过遗传分析，表明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与其他同源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异型基因在蛋白水平互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水稻各轮花器官发育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OsMADS6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在花发育早期可直接抑制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在顶端花原基中的表达。</a:t>
            </a:r>
            <a:endParaRPr lang="zh-CN" alt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spcAft>
                <a:spcPts val="600"/>
              </a:spcAft>
              <a:buNone/>
            </a:pP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400" dirty="0"/>
              <a:t/>
            </a:r>
            <a:br>
              <a:rPr lang="zh-CN" altLang="en-US" sz="2400" dirty="0"/>
            </a:br>
            <a:endParaRPr lang="en-US" altLang="zh-CN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51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 bwMode="auto">
          <a:xfrm>
            <a:off x="524434" y="1625141"/>
            <a:ext cx="1723549" cy="461665"/>
          </a:xfrm>
          <a:prstGeom prst="rect">
            <a:avLst/>
          </a:prstGeom>
          <a:solidFill>
            <a:srgbClr val="DDDDDD"/>
          </a:solidFill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62" y="234935"/>
            <a:ext cx="9173028" cy="500730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b="1" dirty="0" smtClean="0"/>
              <a:t>结果与讨论</a:t>
            </a:r>
            <a:endParaRPr lang="en-US" altLang="zh-CN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524434" y="16251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突变体来源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8995" r="50779" b="8160"/>
          <a:stretch/>
        </p:blipFill>
        <p:spPr>
          <a:xfrm>
            <a:off x="1659922" y="2398036"/>
            <a:ext cx="1519518" cy="2245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6" t="8484" r="5511" b="7380"/>
          <a:stretch/>
        </p:blipFill>
        <p:spPr>
          <a:xfrm>
            <a:off x="5936087" y="2344249"/>
            <a:ext cx="1532965" cy="229944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3623194" y="3493972"/>
            <a:ext cx="1990164" cy="0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922706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/>
          <p:cNvSpPr txBox="1"/>
          <p:nvPr/>
        </p:nvSpPr>
        <p:spPr>
          <a:xfrm>
            <a:off x="4011423" y="29583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诱变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3786" y="485298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9522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背景野生型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36838" y="4852989"/>
            <a:ext cx="2531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9522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背景</a:t>
            </a:r>
            <a:r>
              <a:rPr lang="en-US" altLang="zh-CN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突变体</a:t>
            </a:r>
            <a:endParaRPr lang="en-US" altLang="zh-CN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（编号为</a:t>
            </a:r>
            <a:r>
              <a:rPr lang="en-US" altLang="zh-CN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JB25</a:t>
            </a:r>
            <a:r>
              <a:rPr lang="zh-CN" altLang="en-US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16686" y="5647237"/>
            <a:ext cx="7160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EMS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化学诱变，筛选到一种花器官发育有缺陷的突变体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659922" y="901954"/>
            <a:ext cx="5581596" cy="688975"/>
          </a:xfrm>
        </p:spPr>
        <p:txBody>
          <a:bodyPr/>
          <a:lstStyle/>
          <a:p>
            <a:pPr lvl="1" algn="l"/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OsSPT5-L 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的图位克隆及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功能分析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矩形 122"/>
          <p:cNvSpPr/>
          <p:nvPr/>
        </p:nvSpPr>
        <p:spPr bwMode="auto">
          <a:xfrm>
            <a:off x="201387" y="112503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5218" y="306527"/>
            <a:ext cx="7686561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突变体的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缺陷主要集中在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外稃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内稃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浆片</a:t>
            </a:r>
            <a:endParaRPr lang="en-US" altLang="zh-CN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207779" y="4393893"/>
            <a:ext cx="3781322" cy="1943291"/>
            <a:chOff x="3207779" y="4393893"/>
            <a:chExt cx="3781322" cy="1943291"/>
          </a:xfrm>
        </p:grpSpPr>
        <p:sp>
          <p:nvSpPr>
            <p:cNvPr id="145" name="文本框 144"/>
            <p:cNvSpPr txBox="1"/>
            <p:nvPr/>
          </p:nvSpPr>
          <p:spPr>
            <a:xfrm>
              <a:off x="5228416" y="6028835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60%</a:t>
              </a:r>
              <a:endParaRPr kumimoji="1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6490246" y="6025624"/>
              <a:ext cx="4988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40%</a:t>
              </a:r>
              <a:endParaRPr kumimoji="1" lang="zh-CN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207779" y="4393893"/>
              <a:ext cx="3695944" cy="1783916"/>
              <a:chOff x="3207779" y="4393893"/>
              <a:chExt cx="3695944" cy="1783916"/>
            </a:xfrm>
          </p:grpSpPr>
          <p:grpSp>
            <p:nvGrpSpPr>
              <p:cNvPr id="130" name="组合 129"/>
              <p:cNvGrpSpPr/>
              <p:nvPr/>
            </p:nvGrpSpPr>
            <p:grpSpPr>
              <a:xfrm>
                <a:off x="3478679" y="4655970"/>
                <a:ext cx="829956" cy="1513283"/>
                <a:chOff x="5931223" y="4304804"/>
                <a:chExt cx="902960" cy="1646394"/>
              </a:xfrm>
            </p:grpSpPr>
            <p:pic>
              <p:nvPicPr>
                <p:cNvPr id="219" name="Picture 4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6200000">
                  <a:off x="6017719" y="4338358"/>
                  <a:ext cx="703147" cy="87614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20" name="AutoShape 5"/>
                <p:cNvSpPr>
                  <a:spLocks noChangeArrowheads="1"/>
                </p:cNvSpPr>
                <p:nvPr/>
              </p:nvSpPr>
              <p:spPr bwMode="auto">
                <a:xfrm rot="16200000">
                  <a:off x="5931446" y="4969141"/>
                  <a:ext cx="902514" cy="902960"/>
                </a:xfrm>
                <a:prstGeom prst="moon">
                  <a:avLst>
                    <a:gd name="adj" fmla="val 16935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1" name="AutoShape 6"/>
                <p:cNvSpPr>
                  <a:spLocks noChangeArrowheads="1"/>
                </p:cNvSpPr>
                <p:nvPr/>
              </p:nvSpPr>
              <p:spPr bwMode="auto">
                <a:xfrm rot="10800000">
                  <a:off x="6304476" y="5018668"/>
                  <a:ext cx="151984" cy="160781"/>
                </a:xfrm>
                <a:prstGeom prst="flowChartConnector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2" name="AutoShape 7"/>
                <p:cNvSpPr>
                  <a:spLocks noChangeArrowheads="1"/>
                </p:cNvSpPr>
                <p:nvPr/>
              </p:nvSpPr>
              <p:spPr bwMode="auto">
                <a:xfrm rot="10800000">
                  <a:off x="6304476" y="5310218"/>
                  <a:ext cx="151984" cy="160781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3" name="AutoShape 8"/>
                <p:cNvSpPr>
                  <a:spLocks noChangeArrowheads="1"/>
                </p:cNvSpPr>
                <p:nvPr/>
              </p:nvSpPr>
              <p:spPr bwMode="auto">
                <a:xfrm rot="10800000">
                  <a:off x="6306712" y="4757132"/>
                  <a:ext cx="151984" cy="158637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4" name="AutoShape 9"/>
                <p:cNvSpPr>
                  <a:spLocks noChangeArrowheads="1"/>
                </p:cNvSpPr>
                <p:nvPr/>
              </p:nvSpPr>
              <p:spPr bwMode="auto">
                <a:xfrm rot="10800000">
                  <a:off x="6134612" y="5153726"/>
                  <a:ext cx="149748" cy="158637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5" name="AutoShape 10"/>
                <p:cNvSpPr>
                  <a:spLocks noChangeArrowheads="1"/>
                </p:cNvSpPr>
                <p:nvPr/>
              </p:nvSpPr>
              <p:spPr bwMode="auto">
                <a:xfrm rot="10800000">
                  <a:off x="6134612" y="4890045"/>
                  <a:ext cx="149748" cy="158637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6" name="AutoShape 11"/>
                <p:cNvSpPr>
                  <a:spLocks noChangeArrowheads="1"/>
                </p:cNvSpPr>
                <p:nvPr/>
              </p:nvSpPr>
              <p:spPr bwMode="auto">
                <a:xfrm rot="10800000">
                  <a:off x="6483280" y="5153726"/>
                  <a:ext cx="151984" cy="158637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7" name="AutoShape 12"/>
                <p:cNvSpPr>
                  <a:spLocks noChangeArrowheads="1"/>
                </p:cNvSpPr>
                <p:nvPr/>
              </p:nvSpPr>
              <p:spPr bwMode="auto">
                <a:xfrm rot="10800000">
                  <a:off x="6483280" y="4890044"/>
                  <a:ext cx="151984" cy="158637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8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6343044" y="5810961"/>
                  <a:ext cx="79320" cy="201154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9" name="AutoShape 14"/>
                <p:cNvSpPr>
                  <a:spLocks noChangeArrowheads="1"/>
                </p:cNvSpPr>
                <p:nvPr/>
              </p:nvSpPr>
              <p:spPr bwMode="auto">
                <a:xfrm rot="5400000">
                  <a:off x="6343044" y="4297480"/>
                  <a:ext cx="79320" cy="201154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0" name="Oval 15"/>
                <p:cNvSpPr>
                  <a:spLocks noChangeArrowheads="1"/>
                </p:cNvSpPr>
                <p:nvPr/>
              </p:nvSpPr>
              <p:spPr bwMode="auto">
                <a:xfrm rot="10800000">
                  <a:off x="6333533" y="4304804"/>
                  <a:ext cx="98343" cy="25725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1" name="AutoShape 16"/>
                <p:cNvSpPr>
                  <a:spLocks noChangeArrowheads="1"/>
                </p:cNvSpPr>
                <p:nvPr/>
              </p:nvSpPr>
              <p:spPr bwMode="auto">
                <a:xfrm rot="18463920">
                  <a:off x="6436968" y="5356400"/>
                  <a:ext cx="291548" cy="100577"/>
                </a:xfrm>
                <a:prstGeom prst="rtTriangle">
                  <a:avLst/>
                </a:prstGeom>
                <a:solidFill>
                  <a:srgbClr val="00FFFF"/>
                </a:solidFill>
                <a:ln w="9525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32" name="AutoShape 17"/>
                <p:cNvSpPr>
                  <a:spLocks noChangeArrowheads="1"/>
                </p:cNvSpPr>
                <p:nvPr/>
              </p:nvSpPr>
              <p:spPr bwMode="auto">
                <a:xfrm rot="19379218">
                  <a:off x="6134614" y="5260913"/>
                  <a:ext cx="100577" cy="291548"/>
                </a:xfrm>
                <a:prstGeom prst="rtTriangle">
                  <a:avLst/>
                </a:prstGeom>
                <a:solidFill>
                  <a:srgbClr val="00FFFF"/>
                </a:solidFill>
                <a:ln w="9525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1" name="Oval 18"/>
                <p:cNvSpPr>
                  <a:spLocks noChangeArrowheads="1"/>
                </p:cNvSpPr>
                <p:nvPr/>
              </p:nvSpPr>
              <p:spPr bwMode="auto">
                <a:xfrm rot="10800000">
                  <a:off x="6355883" y="4463441"/>
                  <a:ext cx="51406" cy="53593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2" name="Oval 19"/>
                <p:cNvSpPr>
                  <a:spLocks noChangeArrowheads="1"/>
                </p:cNvSpPr>
                <p:nvPr/>
              </p:nvSpPr>
              <p:spPr bwMode="auto">
                <a:xfrm rot="10800000">
                  <a:off x="6355884" y="5766837"/>
                  <a:ext cx="51406" cy="51451"/>
                </a:xfrm>
                <a:prstGeom prst="ellipse">
                  <a:avLst/>
                </a:prstGeom>
                <a:solidFill>
                  <a:srgbClr val="000080"/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3" name="Oval 20"/>
                <p:cNvSpPr>
                  <a:spLocks noChangeArrowheads="1"/>
                </p:cNvSpPr>
                <p:nvPr/>
              </p:nvSpPr>
              <p:spPr bwMode="auto">
                <a:xfrm rot="10800000">
                  <a:off x="6080972" y="5552461"/>
                  <a:ext cx="26820" cy="27868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4" name="Oval 21"/>
                <p:cNvSpPr>
                  <a:spLocks noChangeArrowheads="1"/>
                </p:cNvSpPr>
                <p:nvPr/>
              </p:nvSpPr>
              <p:spPr bwMode="auto">
                <a:xfrm rot="10800000">
                  <a:off x="6657615" y="5552461"/>
                  <a:ext cx="26820" cy="27868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5" name="Oval 22"/>
                <p:cNvSpPr>
                  <a:spLocks noChangeArrowheads="1"/>
                </p:cNvSpPr>
                <p:nvPr/>
              </p:nvSpPr>
              <p:spPr bwMode="auto">
                <a:xfrm rot="10800000">
                  <a:off x="6080973" y="4675671"/>
                  <a:ext cx="26820" cy="2572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6" name="Oval 23"/>
                <p:cNvSpPr>
                  <a:spLocks noChangeArrowheads="1"/>
                </p:cNvSpPr>
                <p:nvPr/>
              </p:nvSpPr>
              <p:spPr bwMode="auto">
                <a:xfrm rot="10800000">
                  <a:off x="6657616" y="4675671"/>
                  <a:ext cx="26820" cy="2572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7" name="Oval 24"/>
                <p:cNvSpPr>
                  <a:spLocks noChangeArrowheads="1"/>
                </p:cNvSpPr>
                <p:nvPr/>
              </p:nvSpPr>
              <p:spPr bwMode="auto">
                <a:xfrm rot="10800000">
                  <a:off x="6782780" y="5235189"/>
                  <a:ext cx="26820" cy="2572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8" name="Line 26"/>
                <p:cNvSpPr>
                  <a:spLocks noChangeShapeType="1"/>
                </p:cNvSpPr>
                <p:nvPr/>
              </p:nvSpPr>
              <p:spPr bwMode="auto">
                <a:xfrm rot="10800000">
                  <a:off x="6733608" y="4862177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59" name="Oval 21"/>
                <p:cNvSpPr>
                  <a:spLocks noChangeArrowheads="1"/>
                </p:cNvSpPr>
                <p:nvPr/>
              </p:nvSpPr>
              <p:spPr bwMode="auto">
                <a:xfrm rot="10800000">
                  <a:off x="5958371" y="5254873"/>
                  <a:ext cx="25967" cy="2832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1" name="组合 130"/>
              <p:cNvGrpSpPr/>
              <p:nvPr/>
            </p:nvGrpSpPr>
            <p:grpSpPr>
              <a:xfrm>
                <a:off x="4714984" y="4630708"/>
                <a:ext cx="899543" cy="1534388"/>
                <a:chOff x="8176188" y="4306112"/>
                <a:chExt cx="1000731" cy="1706989"/>
              </a:xfrm>
            </p:grpSpPr>
            <p:sp>
              <p:nvSpPr>
                <p:cNvPr id="196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8922060" y="5233045"/>
                  <a:ext cx="254859" cy="28511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pic>
              <p:nvPicPr>
                <p:cNvPr id="197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8176188" y="4430772"/>
                  <a:ext cx="867456" cy="7356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98" name="AutoShape 5"/>
                <p:cNvSpPr>
                  <a:spLocks noChangeArrowheads="1"/>
                </p:cNvSpPr>
                <p:nvPr/>
              </p:nvSpPr>
              <p:spPr bwMode="auto">
                <a:xfrm rot="15859146">
                  <a:off x="8207635" y="5055523"/>
                  <a:ext cx="889905" cy="848751"/>
                </a:xfrm>
                <a:prstGeom prst="moon">
                  <a:avLst>
                    <a:gd name="adj" fmla="val 16935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9" name="AutoShape 6"/>
                <p:cNvSpPr>
                  <a:spLocks noChangeArrowheads="1"/>
                </p:cNvSpPr>
                <p:nvPr/>
              </p:nvSpPr>
              <p:spPr bwMode="auto">
                <a:xfrm rot="10800000">
                  <a:off x="8549124" y="5054077"/>
                  <a:ext cx="148473" cy="167860"/>
                </a:xfrm>
                <a:prstGeom prst="flowChartConnector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0" name="AutoShape 7"/>
                <p:cNvSpPr>
                  <a:spLocks noChangeArrowheads="1"/>
                </p:cNvSpPr>
                <p:nvPr/>
              </p:nvSpPr>
              <p:spPr bwMode="auto">
                <a:xfrm rot="10800000">
                  <a:off x="8547955" y="5370049"/>
                  <a:ext cx="148473" cy="167860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1" name="AutoShape 8"/>
                <p:cNvSpPr>
                  <a:spLocks noChangeArrowheads="1"/>
                </p:cNvSpPr>
                <p:nvPr/>
              </p:nvSpPr>
              <p:spPr bwMode="auto">
                <a:xfrm rot="10800000">
                  <a:off x="8549124" y="4778835"/>
                  <a:ext cx="148473" cy="166625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2" name="AutoShape 9"/>
                <p:cNvSpPr>
                  <a:spLocks noChangeArrowheads="1"/>
                </p:cNvSpPr>
                <p:nvPr/>
              </p:nvSpPr>
              <p:spPr bwMode="auto">
                <a:xfrm rot="10800000">
                  <a:off x="8388960" y="5202189"/>
                  <a:ext cx="147304" cy="166625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3" name="AutoShape 10"/>
                <p:cNvSpPr>
                  <a:spLocks noChangeArrowheads="1"/>
                </p:cNvSpPr>
                <p:nvPr/>
              </p:nvSpPr>
              <p:spPr bwMode="auto">
                <a:xfrm rot="10800000">
                  <a:off x="8374931" y="4917073"/>
                  <a:ext cx="147304" cy="166625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4" name="AutoShape 11"/>
                <p:cNvSpPr>
                  <a:spLocks noChangeArrowheads="1"/>
                </p:cNvSpPr>
                <p:nvPr/>
              </p:nvSpPr>
              <p:spPr bwMode="auto">
                <a:xfrm rot="10800000">
                  <a:off x="8706950" y="5202189"/>
                  <a:ext cx="148473" cy="166625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5" name="AutoShape 12"/>
                <p:cNvSpPr>
                  <a:spLocks noChangeArrowheads="1"/>
                </p:cNvSpPr>
                <p:nvPr/>
              </p:nvSpPr>
              <p:spPr bwMode="auto">
                <a:xfrm rot="10800000">
                  <a:off x="8722148" y="4917073"/>
                  <a:ext cx="148473" cy="166625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6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8605394" y="5872966"/>
                  <a:ext cx="82695" cy="197575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7" name="AutoShape 14"/>
                <p:cNvSpPr>
                  <a:spLocks noChangeArrowheads="1"/>
                </p:cNvSpPr>
                <p:nvPr/>
              </p:nvSpPr>
              <p:spPr bwMode="auto">
                <a:xfrm rot="5400000">
                  <a:off x="8582013" y="4305449"/>
                  <a:ext cx="82695" cy="197575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8" name="Oval 15"/>
                <p:cNvSpPr>
                  <a:spLocks noChangeArrowheads="1"/>
                </p:cNvSpPr>
                <p:nvPr/>
              </p:nvSpPr>
              <p:spPr bwMode="auto">
                <a:xfrm rot="10800000">
                  <a:off x="8573675" y="4306112"/>
                  <a:ext cx="98203" cy="27154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9" name="Oval 18"/>
                <p:cNvSpPr>
                  <a:spLocks noChangeArrowheads="1"/>
                </p:cNvSpPr>
                <p:nvPr/>
              </p:nvSpPr>
              <p:spPr bwMode="auto">
                <a:xfrm rot="10800000">
                  <a:off x="8597056" y="4472737"/>
                  <a:ext cx="51439" cy="54308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0" name="Oval 19"/>
                <p:cNvSpPr>
                  <a:spLocks noChangeArrowheads="1"/>
                </p:cNvSpPr>
                <p:nvPr/>
              </p:nvSpPr>
              <p:spPr bwMode="auto">
                <a:xfrm rot="10800000">
                  <a:off x="8655510" y="5818087"/>
                  <a:ext cx="51439" cy="54308"/>
                </a:xfrm>
                <a:prstGeom prst="ellipse">
                  <a:avLst/>
                </a:prstGeom>
                <a:solidFill>
                  <a:srgbClr val="000080"/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1" name="Oval 20"/>
                <p:cNvSpPr>
                  <a:spLocks noChangeArrowheads="1"/>
                </p:cNvSpPr>
                <p:nvPr/>
              </p:nvSpPr>
              <p:spPr bwMode="auto">
                <a:xfrm rot="10800000">
                  <a:off x="8200547" y="5268636"/>
                  <a:ext cx="24552" cy="29622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2" name="Oval 21"/>
                <p:cNvSpPr>
                  <a:spLocks noChangeArrowheads="1"/>
                </p:cNvSpPr>
                <p:nvPr/>
              </p:nvSpPr>
              <p:spPr bwMode="auto">
                <a:xfrm rot="10800000">
                  <a:off x="8918553" y="5594685"/>
                  <a:ext cx="25720" cy="29622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3" name="Oval 24"/>
                <p:cNvSpPr>
                  <a:spLocks noChangeArrowheads="1"/>
                </p:cNvSpPr>
                <p:nvPr/>
              </p:nvSpPr>
              <p:spPr bwMode="auto">
                <a:xfrm rot="10800000">
                  <a:off x="9019094" y="5277479"/>
                  <a:ext cx="26889" cy="28388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4" name="Line 26"/>
                <p:cNvSpPr>
                  <a:spLocks noChangeShapeType="1"/>
                </p:cNvSpPr>
                <p:nvPr/>
              </p:nvSpPr>
              <p:spPr bwMode="auto">
                <a:xfrm rot="10800000">
                  <a:off x="8971161" y="4888685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5" name="Oval 22"/>
                <p:cNvSpPr>
                  <a:spLocks noChangeArrowheads="1"/>
                </p:cNvSpPr>
                <p:nvPr/>
              </p:nvSpPr>
              <p:spPr bwMode="auto">
                <a:xfrm rot="10800000">
                  <a:off x="8291950" y="4687008"/>
                  <a:ext cx="24552" cy="29622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6" name="Oval 22"/>
                <p:cNvSpPr>
                  <a:spLocks noChangeArrowheads="1"/>
                </p:cNvSpPr>
                <p:nvPr/>
              </p:nvSpPr>
              <p:spPr bwMode="auto">
                <a:xfrm rot="10800000">
                  <a:off x="8888611" y="4721865"/>
                  <a:ext cx="24552" cy="29622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7" name="AutoShape 105"/>
                <p:cNvSpPr>
                  <a:spLocks noChangeArrowheads="1"/>
                </p:cNvSpPr>
                <p:nvPr/>
              </p:nvSpPr>
              <p:spPr bwMode="auto">
                <a:xfrm rot="14529716">
                  <a:off x="8088321" y="5393507"/>
                  <a:ext cx="582574" cy="88850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FFFF"/>
                </a:solidFill>
                <a:ln w="9525" algn="ctr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8" name="AutoShape 105"/>
                <p:cNvSpPr>
                  <a:spLocks noChangeArrowheads="1"/>
                </p:cNvSpPr>
                <p:nvPr/>
              </p:nvSpPr>
              <p:spPr bwMode="auto">
                <a:xfrm rot="6802654">
                  <a:off x="8605934" y="5406857"/>
                  <a:ext cx="549248" cy="80667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FFFF"/>
                </a:solidFill>
                <a:ln w="9525" algn="ctr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5981055" y="4616002"/>
                <a:ext cx="922668" cy="1536905"/>
                <a:chOff x="7078159" y="4303595"/>
                <a:chExt cx="1005511" cy="1674898"/>
              </a:xfrm>
            </p:grpSpPr>
            <p:sp>
              <p:nvSpPr>
                <p:cNvPr id="172" name="Text Box 92"/>
                <p:cNvSpPr txBox="1">
                  <a:spLocks noChangeArrowheads="1"/>
                </p:cNvSpPr>
                <p:nvPr/>
              </p:nvSpPr>
              <p:spPr bwMode="auto">
                <a:xfrm>
                  <a:off x="7827594" y="5213103"/>
                  <a:ext cx="256076" cy="27975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pic>
              <p:nvPicPr>
                <p:cNvPr id="173" name="Picture 4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7078159" y="4425912"/>
                  <a:ext cx="871599" cy="72179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4" name="AutoShape 5"/>
                <p:cNvSpPr>
                  <a:spLocks noChangeArrowheads="1"/>
                </p:cNvSpPr>
                <p:nvPr/>
              </p:nvSpPr>
              <p:spPr bwMode="auto">
                <a:xfrm rot="16200000">
                  <a:off x="7090553" y="5017751"/>
                  <a:ext cx="873176" cy="852805"/>
                </a:xfrm>
                <a:prstGeom prst="moon">
                  <a:avLst>
                    <a:gd name="adj" fmla="val 16935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5" name="AutoShape 6"/>
                <p:cNvSpPr>
                  <a:spLocks noChangeArrowheads="1"/>
                </p:cNvSpPr>
                <p:nvPr/>
              </p:nvSpPr>
              <p:spPr bwMode="auto">
                <a:xfrm rot="10800000">
                  <a:off x="7452877" y="5037499"/>
                  <a:ext cx="149182" cy="164704"/>
                </a:xfrm>
                <a:prstGeom prst="flowChartConnector">
                  <a:avLst/>
                </a:prstGeom>
                <a:solidFill>
                  <a:srgbClr val="FF6600"/>
                </a:solidFill>
                <a:ln w="9525">
                  <a:solidFill>
                    <a:srgbClr val="FF66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6" name="AutoShape 7"/>
                <p:cNvSpPr>
                  <a:spLocks noChangeArrowheads="1"/>
                </p:cNvSpPr>
                <p:nvPr/>
              </p:nvSpPr>
              <p:spPr bwMode="auto">
                <a:xfrm rot="10800000">
                  <a:off x="7451702" y="5347531"/>
                  <a:ext cx="149182" cy="164704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7" name="AutoShape 8"/>
                <p:cNvSpPr>
                  <a:spLocks noChangeArrowheads="1"/>
                </p:cNvSpPr>
                <p:nvPr/>
              </p:nvSpPr>
              <p:spPr bwMode="auto">
                <a:xfrm rot="10800000">
                  <a:off x="7452877" y="4767432"/>
                  <a:ext cx="149182" cy="163493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8" name="AutoShape 9"/>
                <p:cNvSpPr>
                  <a:spLocks noChangeArrowheads="1"/>
                </p:cNvSpPr>
                <p:nvPr/>
              </p:nvSpPr>
              <p:spPr bwMode="auto">
                <a:xfrm rot="10800000">
                  <a:off x="7281249" y="5162239"/>
                  <a:ext cx="148007" cy="163493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79" name="AutoShape 10"/>
                <p:cNvSpPr>
                  <a:spLocks noChangeArrowheads="1"/>
                </p:cNvSpPr>
                <p:nvPr/>
              </p:nvSpPr>
              <p:spPr bwMode="auto">
                <a:xfrm rot="10800000">
                  <a:off x="7277852" y="4903071"/>
                  <a:ext cx="148007" cy="163493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0" name="AutoShape 11"/>
                <p:cNvSpPr>
                  <a:spLocks noChangeArrowheads="1"/>
                </p:cNvSpPr>
                <p:nvPr/>
              </p:nvSpPr>
              <p:spPr bwMode="auto">
                <a:xfrm rot="10800000">
                  <a:off x="7611456" y="5182826"/>
                  <a:ext cx="149182" cy="163493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1" name="AutoShape 12"/>
                <p:cNvSpPr>
                  <a:spLocks noChangeArrowheads="1"/>
                </p:cNvSpPr>
                <p:nvPr/>
              </p:nvSpPr>
              <p:spPr bwMode="auto">
                <a:xfrm rot="10800000">
                  <a:off x="7626727" y="4903071"/>
                  <a:ext cx="149182" cy="163493"/>
                </a:xfrm>
                <a:prstGeom prst="flowChartConnector">
                  <a:avLst/>
                </a:prstGeom>
                <a:solidFill>
                  <a:srgbClr val="FFFF00"/>
                </a:solidFill>
                <a:ln w="9525">
                  <a:solidFill>
                    <a:srgbClr val="FF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2" name="AutoShape 13"/>
                <p:cNvSpPr>
                  <a:spLocks noChangeArrowheads="1"/>
                </p:cNvSpPr>
                <p:nvPr/>
              </p:nvSpPr>
              <p:spPr bwMode="auto">
                <a:xfrm rot="16200000">
                  <a:off x="7510390" y="5838664"/>
                  <a:ext cx="81141" cy="198518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rot="10800000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3" name="AutoShape 14"/>
                <p:cNvSpPr>
                  <a:spLocks noChangeArrowheads="1"/>
                </p:cNvSpPr>
                <p:nvPr/>
              </p:nvSpPr>
              <p:spPr bwMode="auto">
                <a:xfrm rot="5400000">
                  <a:off x="7486897" y="4300615"/>
                  <a:ext cx="81141" cy="198518"/>
                </a:xfrm>
                <a:prstGeom prst="moon">
                  <a:avLst>
                    <a:gd name="adj" fmla="val 50000"/>
                  </a:avLst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4" name="Oval 15"/>
                <p:cNvSpPr>
                  <a:spLocks noChangeArrowheads="1"/>
                </p:cNvSpPr>
                <p:nvPr/>
              </p:nvSpPr>
              <p:spPr bwMode="auto">
                <a:xfrm rot="10800000">
                  <a:off x="7477544" y="4303595"/>
                  <a:ext cx="98672" cy="26643"/>
                </a:xfrm>
                <a:prstGeom prst="ellipse">
                  <a:avLst/>
                </a:prstGeom>
                <a:solidFill>
                  <a:srgbClr val="00FF00"/>
                </a:solidFill>
                <a:ln w="9525">
                  <a:solidFill>
                    <a:srgbClr val="00FF0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5" name="Oval 18"/>
                <p:cNvSpPr>
                  <a:spLocks noChangeArrowheads="1"/>
                </p:cNvSpPr>
                <p:nvPr/>
              </p:nvSpPr>
              <p:spPr bwMode="auto">
                <a:xfrm rot="10800000">
                  <a:off x="7501037" y="4467088"/>
                  <a:ext cx="51685" cy="53287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6" name="Oval 19"/>
                <p:cNvSpPr>
                  <a:spLocks noChangeArrowheads="1"/>
                </p:cNvSpPr>
                <p:nvPr/>
              </p:nvSpPr>
              <p:spPr bwMode="auto">
                <a:xfrm rot="10800000">
                  <a:off x="7509277" y="5787146"/>
                  <a:ext cx="51685" cy="53287"/>
                </a:xfrm>
                <a:prstGeom prst="ellipse">
                  <a:avLst/>
                </a:prstGeom>
                <a:solidFill>
                  <a:srgbClr val="000080"/>
                </a:solidFill>
                <a:ln w="9525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7" name="Oval 20"/>
                <p:cNvSpPr>
                  <a:spLocks noChangeArrowheads="1"/>
                </p:cNvSpPr>
                <p:nvPr/>
              </p:nvSpPr>
              <p:spPr bwMode="auto">
                <a:xfrm rot="10800000">
                  <a:off x="7207617" y="5553882"/>
                  <a:ext cx="24668" cy="2906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8" name="Oval 21"/>
                <p:cNvSpPr>
                  <a:spLocks noChangeArrowheads="1"/>
                </p:cNvSpPr>
                <p:nvPr/>
              </p:nvSpPr>
              <p:spPr bwMode="auto">
                <a:xfrm rot="10800000">
                  <a:off x="7803872" y="5567944"/>
                  <a:ext cx="25843" cy="2906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89" name="Oval 23"/>
                <p:cNvSpPr>
                  <a:spLocks noChangeArrowheads="1"/>
                </p:cNvSpPr>
                <p:nvPr/>
              </p:nvSpPr>
              <p:spPr bwMode="auto">
                <a:xfrm rot="10800000">
                  <a:off x="7787212" y="4692584"/>
                  <a:ext cx="27018" cy="2906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0" name="Oval 24"/>
                <p:cNvSpPr>
                  <a:spLocks noChangeArrowheads="1"/>
                </p:cNvSpPr>
                <p:nvPr/>
              </p:nvSpPr>
              <p:spPr bwMode="auto">
                <a:xfrm rot="10800000">
                  <a:off x="7904893" y="5256701"/>
                  <a:ext cx="27018" cy="27854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1" name="Line 26"/>
                <p:cNvSpPr>
                  <a:spLocks noChangeShapeType="1"/>
                </p:cNvSpPr>
                <p:nvPr/>
              </p:nvSpPr>
              <p:spPr bwMode="auto">
                <a:xfrm rot="10800000">
                  <a:off x="7876929" y="4875216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ysClr val="windowText" lastClr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2" name="Oval 22"/>
                <p:cNvSpPr>
                  <a:spLocks noChangeArrowheads="1"/>
                </p:cNvSpPr>
                <p:nvPr/>
              </p:nvSpPr>
              <p:spPr bwMode="auto">
                <a:xfrm rot="10800000">
                  <a:off x="7225666" y="4677210"/>
                  <a:ext cx="24668" cy="29065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3" name="AutoShape 105"/>
                <p:cNvSpPr>
                  <a:spLocks noChangeArrowheads="1"/>
                </p:cNvSpPr>
                <p:nvPr/>
              </p:nvSpPr>
              <p:spPr bwMode="auto">
                <a:xfrm rot="14529716">
                  <a:off x="6996740" y="5369502"/>
                  <a:ext cx="571621" cy="89274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FFFF"/>
                </a:solidFill>
                <a:ln w="9525" algn="ctr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4" name="AutoShape 105"/>
                <p:cNvSpPr>
                  <a:spLocks noChangeArrowheads="1"/>
                </p:cNvSpPr>
                <p:nvPr/>
              </p:nvSpPr>
              <p:spPr bwMode="auto">
                <a:xfrm rot="6802654">
                  <a:off x="7516432" y="5382696"/>
                  <a:ext cx="538922" cy="81052"/>
                </a:xfrm>
                <a:prstGeom prst="triangle">
                  <a:avLst>
                    <a:gd name="adj" fmla="val 50000"/>
                  </a:avLst>
                </a:prstGeom>
                <a:solidFill>
                  <a:srgbClr val="00FFFF"/>
                </a:solidFill>
                <a:ln w="9525" algn="ctr">
                  <a:solidFill>
                    <a:srgbClr val="00FFFF"/>
                  </a:solidFill>
                  <a:miter lim="800000"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95" name="Oval 24"/>
                <p:cNvSpPr>
                  <a:spLocks noChangeArrowheads="1"/>
                </p:cNvSpPr>
                <p:nvPr/>
              </p:nvSpPr>
              <p:spPr bwMode="auto">
                <a:xfrm rot="10800000">
                  <a:off x="7108788" y="5279257"/>
                  <a:ext cx="27018" cy="27854"/>
                </a:xfrm>
                <a:prstGeom prst="ellipse">
                  <a:avLst/>
                </a:prstGeom>
                <a:solidFill>
                  <a:srgbClr val="000080"/>
                </a:solidFill>
                <a:ln w="9525" algn="ctr">
                  <a:solidFill>
                    <a:srgbClr val="000080"/>
                  </a:solidFill>
                  <a:round/>
                  <a:headEnd/>
                  <a:tailEnd/>
                </a:ln>
              </p:spPr>
              <p:txBody>
                <a:bodyPr rot="10800000" vert="eaVert" wrap="none"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1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44" name="文本框 143"/>
              <p:cNvSpPr txBox="1"/>
              <p:nvPr/>
            </p:nvSpPr>
            <p:spPr>
              <a:xfrm>
                <a:off x="3207779" y="4393893"/>
                <a:ext cx="367573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                 M                N</a:t>
                </a:r>
                <a:r>
                  <a:rPr kumimoji="0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</a:t>
                </a:r>
                <a:endPara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文本框 156"/>
              <p:cNvSpPr txBox="1"/>
              <p:nvPr/>
            </p:nvSpPr>
            <p:spPr>
              <a:xfrm>
                <a:off x="3478679" y="4643538"/>
                <a:ext cx="422807" cy="374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8" name="文本框 157"/>
              <p:cNvSpPr txBox="1"/>
              <p:nvPr/>
            </p:nvSpPr>
            <p:spPr>
              <a:xfrm>
                <a:off x="3495480" y="5804046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文本框 158"/>
              <p:cNvSpPr txBox="1"/>
              <p:nvPr/>
            </p:nvSpPr>
            <p:spPr>
              <a:xfrm>
                <a:off x="3505873" y="5463734"/>
                <a:ext cx="3593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lo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0" name="文本框 159"/>
              <p:cNvSpPr txBox="1"/>
              <p:nvPr/>
            </p:nvSpPr>
            <p:spPr>
              <a:xfrm>
                <a:off x="3537441" y="5055464"/>
                <a:ext cx="348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st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1" name="文本框 160"/>
              <p:cNvSpPr txBox="1"/>
              <p:nvPr/>
            </p:nvSpPr>
            <p:spPr>
              <a:xfrm>
                <a:off x="3713283" y="5186133"/>
                <a:ext cx="391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ca</a:t>
                </a:r>
              </a:p>
            </p:txBody>
          </p:sp>
          <p:sp>
            <p:nvSpPr>
              <p:cNvPr id="162" name="文本框 161"/>
              <p:cNvSpPr txBox="1"/>
              <p:nvPr/>
            </p:nvSpPr>
            <p:spPr>
              <a:xfrm>
                <a:off x="4746152" y="4627165"/>
                <a:ext cx="422807" cy="374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3" name="文本框 162"/>
              <p:cNvSpPr txBox="1"/>
              <p:nvPr/>
            </p:nvSpPr>
            <p:spPr>
              <a:xfrm>
                <a:off x="4775716" y="5802652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4" name="文本框 163"/>
              <p:cNvSpPr txBox="1"/>
              <p:nvPr/>
            </p:nvSpPr>
            <p:spPr>
              <a:xfrm>
                <a:off x="4736944" y="5448624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llo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5" name="文本框 164"/>
              <p:cNvSpPr txBox="1"/>
              <p:nvPr/>
            </p:nvSpPr>
            <p:spPr>
              <a:xfrm>
                <a:off x="4766738" y="5040775"/>
                <a:ext cx="348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st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6" name="文本框 165"/>
              <p:cNvSpPr txBox="1"/>
              <p:nvPr/>
            </p:nvSpPr>
            <p:spPr>
              <a:xfrm>
                <a:off x="4927483" y="5171396"/>
                <a:ext cx="391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ca</a:t>
                </a:r>
              </a:p>
            </p:txBody>
          </p:sp>
          <p:sp>
            <p:nvSpPr>
              <p:cNvPr id="167" name="文本框 166"/>
              <p:cNvSpPr txBox="1"/>
              <p:nvPr/>
            </p:nvSpPr>
            <p:spPr>
              <a:xfrm>
                <a:off x="6023269" y="4566669"/>
                <a:ext cx="422807" cy="374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8" name="文本框 167"/>
              <p:cNvSpPr txBox="1"/>
              <p:nvPr/>
            </p:nvSpPr>
            <p:spPr>
              <a:xfrm>
                <a:off x="6014055" y="5808477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69" name="文本框 168"/>
              <p:cNvSpPr txBox="1"/>
              <p:nvPr/>
            </p:nvSpPr>
            <p:spPr>
              <a:xfrm>
                <a:off x="6009383" y="5413794"/>
                <a:ext cx="412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llo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70" name="文本框 169"/>
              <p:cNvSpPr txBox="1"/>
              <p:nvPr/>
            </p:nvSpPr>
            <p:spPr>
              <a:xfrm>
                <a:off x="6056630" y="5032333"/>
                <a:ext cx="3488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st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171" name="文本框 170"/>
              <p:cNvSpPr txBox="1"/>
              <p:nvPr/>
            </p:nvSpPr>
            <p:spPr>
              <a:xfrm>
                <a:off x="6216561" y="5161580"/>
                <a:ext cx="3911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ca</a:t>
                </a:r>
              </a:p>
            </p:txBody>
          </p:sp>
        </p:grpSp>
        <p:sp>
          <p:nvSpPr>
            <p:cNvPr id="126" name="文本框 4"/>
            <p:cNvSpPr txBox="1">
              <a:spLocks noChangeArrowheads="1"/>
            </p:cNvSpPr>
            <p:nvPr/>
          </p:nvSpPr>
          <p:spPr bwMode="auto">
            <a:xfrm>
              <a:off x="3223383" y="6029407"/>
              <a:ext cx="43633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5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WT</a:t>
              </a:r>
              <a:endParaRPr kumimoji="1" lang="zh-CN" altLang="en-US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7" name="文本框 5"/>
            <p:cNvSpPr txBox="1">
              <a:spLocks noChangeArrowheads="1"/>
            </p:cNvSpPr>
            <p:nvPr/>
          </p:nvSpPr>
          <p:spPr bwMode="auto">
            <a:xfrm>
              <a:off x="4395691" y="6023444"/>
              <a:ext cx="7931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5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osspt5-l</a:t>
              </a:r>
              <a:endParaRPr kumimoji="1" lang="zh-CN" altLang="en-US" sz="14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8" name="文本框 5"/>
            <p:cNvSpPr txBox="1">
              <a:spLocks noChangeArrowheads="1"/>
            </p:cNvSpPr>
            <p:nvPr/>
          </p:nvSpPr>
          <p:spPr bwMode="auto">
            <a:xfrm>
              <a:off x="5677109" y="6008876"/>
              <a:ext cx="7931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5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400" b="1" i="1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rPr>
                <a:t>osspt5-l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16540" y="696923"/>
            <a:ext cx="2573258" cy="3745181"/>
            <a:chOff x="4416540" y="696923"/>
            <a:chExt cx="2573258" cy="3745181"/>
          </a:xfrm>
        </p:grpSpPr>
        <p:sp>
          <p:nvSpPr>
            <p:cNvPr id="364" name="文本框 363"/>
            <p:cNvSpPr txBox="1"/>
            <p:nvPr/>
          </p:nvSpPr>
          <p:spPr>
            <a:xfrm>
              <a:off x="5778099" y="160443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dirty="0"/>
            </a:p>
          </p:txBody>
        </p:sp>
        <p:pic>
          <p:nvPicPr>
            <p:cNvPr id="365" name="图片 36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602" t="12941" r="29880" b="32950"/>
            <a:stretch/>
          </p:blipFill>
          <p:spPr>
            <a:xfrm>
              <a:off x="4443562" y="731322"/>
              <a:ext cx="2546236" cy="3710782"/>
            </a:xfrm>
            <a:prstGeom prst="rect">
              <a:avLst/>
            </a:prstGeom>
          </p:spPr>
        </p:pic>
        <p:sp>
          <p:nvSpPr>
            <p:cNvPr id="376" name="文本框 375"/>
            <p:cNvSpPr txBox="1"/>
            <p:nvPr/>
          </p:nvSpPr>
          <p:spPr>
            <a:xfrm>
              <a:off x="4425533" y="696923"/>
              <a:ext cx="16033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                 E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7" name="文本框 376"/>
            <p:cNvSpPr txBox="1"/>
            <p:nvPr/>
          </p:nvSpPr>
          <p:spPr>
            <a:xfrm>
              <a:off x="4416540" y="2530217"/>
              <a:ext cx="1560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                 J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9" name="文本框 388"/>
            <p:cNvSpPr txBox="1"/>
            <p:nvPr/>
          </p:nvSpPr>
          <p:spPr>
            <a:xfrm>
              <a:off x="4472977" y="3383878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pa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0" name="文本框 389"/>
            <p:cNvSpPr txBox="1"/>
            <p:nvPr/>
          </p:nvSpPr>
          <p:spPr>
            <a:xfrm>
              <a:off x="4489768" y="1487734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pa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1" name="文本框 390"/>
            <p:cNvSpPr txBox="1"/>
            <p:nvPr/>
          </p:nvSpPr>
          <p:spPr>
            <a:xfrm>
              <a:off x="6304162" y="3103221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le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92" name="文本框 391"/>
            <p:cNvSpPr txBox="1"/>
            <p:nvPr/>
          </p:nvSpPr>
          <p:spPr>
            <a:xfrm>
              <a:off x="6377572" y="1387809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le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156886" y="692500"/>
            <a:ext cx="1274948" cy="3762093"/>
            <a:chOff x="3156886" y="692500"/>
            <a:chExt cx="1274948" cy="3762093"/>
          </a:xfrm>
        </p:grpSpPr>
        <p:pic>
          <p:nvPicPr>
            <p:cNvPr id="483" name="图片 48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1" t="12941" r="56422" b="32913"/>
            <a:stretch/>
          </p:blipFill>
          <p:spPr>
            <a:xfrm>
              <a:off x="3176239" y="741248"/>
              <a:ext cx="1255595" cy="3713345"/>
            </a:xfrm>
            <a:prstGeom prst="rect">
              <a:avLst/>
            </a:prstGeom>
          </p:spPr>
        </p:pic>
        <p:sp>
          <p:nvSpPr>
            <p:cNvPr id="717" name="文本框 716"/>
            <p:cNvSpPr txBox="1"/>
            <p:nvPr/>
          </p:nvSpPr>
          <p:spPr>
            <a:xfrm>
              <a:off x="3160417" y="692500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8" name="文本框 717"/>
            <p:cNvSpPr txBox="1"/>
            <p:nvPr/>
          </p:nvSpPr>
          <p:spPr>
            <a:xfrm>
              <a:off x="3156886" y="2546880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875944" y="688415"/>
            <a:ext cx="1306185" cy="5634353"/>
            <a:chOff x="1875944" y="688415"/>
            <a:chExt cx="1306185" cy="5634353"/>
          </a:xfrm>
        </p:grpSpPr>
        <p:grpSp>
          <p:nvGrpSpPr>
            <p:cNvPr id="3" name="组合 2"/>
            <p:cNvGrpSpPr/>
            <p:nvPr/>
          </p:nvGrpSpPr>
          <p:grpSpPr>
            <a:xfrm>
              <a:off x="1875944" y="688415"/>
              <a:ext cx="1306185" cy="5634353"/>
              <a:chOff x="6665480" y="641447"/>
              <a:chExt cx="1306185" cy="5634353"/>
            </a:xfrm>
          </p:grpSpPr>
          <p:pic>
            <p:nvPicPr>
              <p:cNvPr id="601" name="图片 60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462" t="12941" r="69380" b="6079"/>
              <a:stretch/>
            </p:blipFill>
            <p:spPr>
              <a:xfrm>
                <a:off x="6708303" y="688932"/>
                <a:ext cx="1263362" cy="5553635"/>
              </a:xfrm>
              <a:prstGeom prst="rect">
                <a:avLst/>
              </a:prstGeom>
            </p:spPr>
          </p:pic>
          <p:sp>
            <p:nvSpPr>
              <p:cNvPr id="605" name="文本框 4"/>
              <p:cNvSpPr txBox="1">
                <a:spLocks noChangeArrowheads="1"/>
              </p:cNvSpPr>
              <p:nvPr/>
            </p:nvSpPr>
            <p:spPr bwMode="auto">
              <a:xfrm>
                <a:off x="6696403" y="2282997"/>
                <a:ext cx="436338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10000"/>
                  </a:lnSpc>
                  <a:spcBef>
                    <a:spcPct val="20000"/>
                  </a:spcBef>
                  <a:buSzPct val="120000"/>
                  <a:buBlip>
                    <a:blip r:embed="rId5"/>
                  </a:buBlip>
                  <a:defRPr kumimoji="1" sz="28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10000"/>
                  </a:lnSpc>
                  <a:spcBef>
                    <a:spcPct val="20000"/>
                  </a:spcBef>
                  <a:buClr>
                    <a:srgbClr val="000066"/>
                  </a:buClr>
                  <a:buChar char="•"/>
                  <a:defRPr kumimoji="1" sz="24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WT</a:t>
                </a:r>
                <a:endParaRPr kumimoji="1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6" name="文本框 5"/>
              <p:cNvSpPr txBox="1">
                <a:spLocks noChangeArrowheads="1"/>
              </p:cNvSpPr>
              <p:nvPr/>
            </p:nvSpPr>
            <p:spPr bwMode="auto">
              <a:xfrm>
                <a:off x="6665480" y="5968023"/>
                <a:ext cx="793102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10000"/>
                  </a:lnSpc>
                  <a:spcBef>
                    <a:spcPct val="20000"/>
                  </a:spcBef>
                  <a:buSzPct val="120000"/>
                  <a:buBlip>
                    <a:blip r:embed="rId5"/>
                  </a:buBlip>
                  <a:defRPr kumimoji="1" sz="28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10000"/>
                  </a:lnSpc>
                  <a:spcBef>
                    <a:spcPct val="20000"/>
                  </a:spcBef>
                  <a:buClr>
                    <a:srgbClr val="000066"/>
                  </a:buClr>
                  <a:buChar char="•"/>
                  <a:defRPr kumimoji="1" sz="24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osspt5-l</a:t>
                </a:r>
                <a:endParaRPr kumimoji="1" lang="zh-CN" altLang="en-US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07" name="文本框 5"/>
              <p:cNvSpPr txBox="1">
                <a:spLocks noChangeArrowheads="1"/>
              </p:cNvSpPr>
              <p:nvPr/>
            </p:nvSpPr>
            <p:spPr bwMode="auto">
              <a:xfrm>
                <a:off x="6671166" y="4104741"/>
                <a:ext cx="767454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110000"/>
                  </a:lnSpc>
                  <a:spcBef>
                    <a:spcPct val="20000"/>
                  </a:spcBef>
                  <a:buSzPct val="120000"/>
                  <a:buBlip>
                    <a:blip r:embed="rId5"/>
                  </a:buBlip>
                  <a:defRPr kumimoji="1" sz="28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lnSpc>
                    <a:spcPct val="110000"/>
                  </a:lnSpc>
                  <a:spcBef>
                    <a:spcPct val="20000"/>
                  </a:spcBef>
                  <a:buClr>
                    <a:srgbClr val="000066"/>
                  </a:buClr>
                  <a:buChar char="•"/>
                  <a:defRPr kumimoji="1" sz="2400">
                    <a:solidFill>
                      <a:srgbClr val="133984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400" b="1" i="1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宋体" panose="02010600030101010101" pitchFamily="2" charset="-122"/>
                  </a:rPr>
                  <a:t>osspt5-l</a:t>
                </a:r>
                <a:endParaRPr kumimoji="1" lang="zh-CN" altLang="en-US" sz="1400" b="1" i="1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2" name="文本框 611"/>
              <p:cNvSpPr txBox="1"/>
              <p:nvPr/>
            </p:nvSpPr>
            <p:spPr>
              <a:xfrm>
                <a:off x="6689071" y="641447"/>
                <a:ext cx="3706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endPara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3" name="文本框 612"/>
              <p:cNvSpPr txBox="1"/>
              <p:nvPr/>
            </p:nvSpPr>
            <p:spPr>
              <a:xfrm>
                <a:off x="6693629" y="2500280"/>
                <a:ext cx="3273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F</a:t>
                </a:r>
                <a:endParaRPr kumimoji="0" lang="zh-CN" alt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9" name="文本框 618"/>
              <p:cNvSpPr txBox="1"/>
              <p:nvPr/>
            </p:nvSpPr>
            <p:spPr>
              <a:xfrm>
                <a:off x="6874231" y="1292945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0" name="文本框 619"/>
              <p:cNvSpPr txBox="1"/>
              <p:nvPr/>
            </p:nvSpPr>
            <p:spPr>
              <a:xfrm>
                <a:off x="7375299" y="3232617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1" name="文本框 620"/>
              <p:cNvSpPr txBox="1"/>
              <p:nvPr/>
            </p:nvSpPr>
            <p:spPr>
              <a:xfrm>
                <a:off x="6898202" y="3085203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2" name="文本框 621"/>
              <p:cNvSpPr txBox="1"/>
              <p:nvPr/>
            </p:nvSpPr>
            <p:spPr>
              <a:xfrm>
                <a:off x="7337602" y="1445914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3" name="文本框 622"/>
              <p:cNvSpPr txBox="1"/>
              <p:nvPr/>
            </p:nvSpPr>
            <p:spPr>
              <a:xfrm>
                <a:off x="6874231" y="5009913"/>
                <a:ext cx="417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pa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624" name="文本框 623"/>
              <p:cNvSpPr txBox="1"/>
              <p:nvPr/>
            </p:nvSpPr>
            <p:spPr>
              <a:xfrm>
                <a:off x="7313006" y="5147565"/>
                <a:ext cx="3529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le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19" name="文本框 718"/>
            <p:cNvSpPr txBox="1"/>
            <p:nvPr/>
          </p:nvSpPr>
          <p:spPr>
            <a:xfrm>
              <a:off x="1901881" y="4375003"/>
              <a:ext cx="370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K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037911" y="695621"/>
            <a:ext cx="637747" cy="932666"/>
            <a:chOff x="5037034" y="702831"/>
            <a:chExt cx="637747" cy="932666"/>
          </a:xfrm>
        </p:grpSpPr>
        <p:sp>
          <p:nvSpPr>
            <p:cNvPr id="373" name="矩形 372"/>
            <p:cNvSpPr/>
            <p:nvPr/>
          </p:nvSpPr>
          <p:spPr>
            <a:xfrm>
              <a:off x="5083303" y="756494"/>
              <a:ext cx="591478" cy="8790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75" name="图片 37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54" t="19565" r="34638" b="19217"/>
            <a:stretch/>
          </p:blipFill>
          <p:spPr>
            <a:xfrm>
              <a:off x="5110664" y="765162"/>
              <a:ext cx="562376" cy="843567"/>
            </a:xfrm>
            <a:prstGeom prst="rect">
              <a:avLst/>
            </a:prstGeom>
          </p:spPr>
        </p:pic>
        <p:sp>
          <p:nvSpPr>
            <p:cNvPr id="378" name="文本框 377"/>
            <p:cNvSpPr txBox="1"/>
            <p:nvPr/>
          </p:nvSpPr>
          <p:spPr>
            <a:xfrm>
              <a:off x="5037034" y="702831"/>
              <a:ext cx="304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55009" y="2528457"/>
            <a:ext cx="626779" cy="956070"/>
            <a:chOff x="5050682" y="2534318"/>
            <a:chExt cx="626779" cy="956070"/>
          </a:xfrm>
        </p:grpSpPr>
        <p:sp>
          <p:nvSpPr>
            <p:cNvPr id="372" name="矩形 371"/>
            <p:cNvSpPr/>
            <p:nvPr/>
          </p:nvSpPr>
          <p:spPr>
            <a:xfrm>
              <a:off x="5085983" y="2611385"/>
              <a:ext cx="591478" cy="879003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374" name="图片 37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3240" y="2619973"/>
              <a:ext cx="559800" cy="839699"/>
            </a:xfrm>
            <a:prstGeom prst="rect">
              <a:avLst/>
            </a:prstGeom>
          </p:spPr>
        </p:pic>
        <p:sp>
          <p:nvSpPr>
            <p:cNvPr id="379" name="文本框 378"/>
            <p:cNvSpPr txBox="1"/>
            <p:nvPr/>
          </p:nvSpPr>
          <p:spPr>
            <a:xfrm>
              <a:off x="5050682" y="2534318"/>
              <a:ext cx="3041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I</a:t>
              </a:r>
              <a:endPara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 bwMode="auto">
          <a:xfrm flipH="1">
            <a:off x="5460958" y="1077230"/>
            <a:ext cx="321747" cy="11953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直接箭头连接符 138"/>
          <p:cNvCxnSpPr/>
          <p:nvPr/>
        </p:nvCxnSpPr>
        <p:spPr bwMode="auto">
          <a:xfrm flipH="1">
            <a:off x="5460958" y="2880951"/>
            <a:ext cx="321747" cy="119534"/>
          </a:xfrm>
          <a:prstGeom prst="straightConnector1">
            <a:avLst/>
          </a:prstGeom>
          <a:solidFill>
            <a:srgbClr val="DDDDDD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60358372"/>
      </p:ext>
    </p:extLst>
  </p:cSld>
  <p:clrMapOvr>
    <a:masterClrMapping/>
  </p:clrMapOvr>
  <p:transition spd="slow" advTm="1146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矩形 49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48919" y="662508"/>
            <a:ext cx="5827594" cy="5717531"/>
            <a:chOff x="3111690" y="546791"/>
            <a:chExt cx="5827594" cy="5717531"/>
          </a:xfrm>
        </p:grpSpPr>
        <p:grpSp>
          <p:nvGrpSpPr>
            <p:cNvPr id="14" name="组合 13"/>
            <p:cNvGrpSpPr/>
            <p:nvPr/>
          </p:nvGrpSpPr>
          <p:grpSpPr>
            <a:xfrm>
              <a:off x="3111690" y="546791"/>
              <a:ext cx="5827594" cy="5717531"/>
              <a:chOff x="3111690" y="546791"/>
              <a:chExt cx="5827594" cy="5717531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39" t="8358" r="22882" b="8657"/>
              <a:stretch/>
            </p:blipFill>
            <p:spPr>
              <a:xfrm>
                <a:off x="3248167" y="573206"/>
                <a:ext cx="5691117" cy="5691116"/>
              </a:xfrm>
              <a:prstGeom prst="rect">
                <a:avLst/>
              </a:prstGeom>
            </p:spPr>
          </p:pic>
          <p:grpSp>
            <p:nvGrpSpPr>
              <p:cNvPr id="20" name="组合 19"/>
              <p:cNvGrpSpPr/>
              <p:nvPr/>
            </p:nvGrpSpPr>
            <p:grpSpPr>
              <a:xfrm>
                <a:off x="3111690" y="546791"/>
                <a:ext cx="4309231" cy="5676587"/>
                <a:chOff x="3111690" y="546791"/>
                <a:chExt cx="4309231" cy="5676587"/>
              </a:xfrm>
            </p:grpSpPr>
            <p:grpSp>
              <p:nvGrpSpPr>
                <p:cNvPr id="33" name="组合 32"/>
                <p:cNvGrpSpPr/>
                <p:nvPr/>
              </p:nvGrpSpPr>
              <p:grpSpPr>
                <a:xfrm>
                  <a:off x="3111690" y="1210235"/>
                  <a:ext cx="1712561" cy="5013143"/>
                  <a:chOff x="3111690" y="1210235"/>
                  <a:chExt cx="1712561" cy="5013143"/>
                </a:xfrm>
              </p:grpSpPr>
              <p:grpSp>
                <p:nvGrpSpPr>
                  <p:cNvPr id="36" name="组合 35"/>
                  <p:cNvGrpSpPr/>
                  <p:nvPr/>
                </p:nvGrpSpPr>
                <p:grpSpPr>
                  <a:xfrm>
                    <a:off x="3111690" y="3035784"/>
                    <a:ext cx="966034" cy="3187594"/>
                    <a:chOff x="3111690" y="3035784"/>
                    <a:chExt cx="966034" cy="3187594"/>
                  </a:xfrm>
                </p:grpSpPr>
                <p:sp>
                  <p:nvSpPr>
                    <p:cNvPr id="47" name="文本框 46"/>
                    <p:cNvSpPr txBox="1"/>
                    <p:nvPr/>
                  </p:nvSpPr>
                  <p:spPr>
                    <a:xfrm>
                      <a:off x="3234519" y="3035784"/>
                      <a:ext cx="50847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</a:rPr>
                        <a:t>WT</a:t>
                      </a:r>
                      <a:endParaRPr kumimoji="0" lang="zh-CN" altLang="en-US" sz="18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48" name="文本框 47"/>
                    <p:cNvSpPr txBox="1"/>
                    <p:nvPr/>
                  </p:nvSpPr>
                  <p:spPr>
                    <a:xfrm>
                      <a:off x="3111690" y="5854046"/>
                      <a:ext cx="966034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1" i="1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</a:rPr>
                        <a:t>osspt5-l</a:t>
                      </a:r>
                      <a:endParaRPr kumimoji="0" lang="zh-CN" altLang="en-US" sz="1800" b="1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endParaRPr>
                    </a:p>
                  </p:txBody>
                </p:sp>
              </p:grpSp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4262718" y="1210235"/>
                    <a:ext cx="4171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pa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8" name="文本框 37"/>
                  <p:cNvSpPr txBox="1"/>
                  <p:nvPr/>
                </p:nvSpPr>
                <p:spPr>
                  <a:xfrm>
                    <a:off x="4471269" y="2407023"/>
                    <a:ext cx="3529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le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39" name="文本框 38"/>
                  <p:cNvSpPr txBox="1"/>
                  <p:nvPr/>
                </p:nvSpPr>
                <p:spPr>
                  <a:xfrm>
                    <a:off x="3922233" y="1623963"/>
                    <a:ext cx="3911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ca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0" name="文本框 39"/>
                  <p:cNvSpPr txBox="1"/>
                  <p:nvPr/>
                </p:nvSpPr>
                <p:spPr>
                  <a:xfrm flipH="1">
                    <a:off x="3592129" y="2037691"/>
                    <a:ext cx="3987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lo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1" name="文本框 40"/>
                  <p:cNvSpPr txBox="1"/>
                  <p:nvPr/>
                </p:nvSpPr>
                <p:spPr>
                  <a:xfrm flipH="1">
                    <a:off x="3818629" y="4987491"/>
                    <a:ext cx="51818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llo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2" name="文本框 41"/>
                  <p:cNvSpPr txBox="1"/>
                  <p:nvPr/>
                </p:nvSpPr>
                <p:spPr>
                  <a:xfrm>
                    <a:off x="4262718" y="3740509"/>
                    <a:ext cx="41710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pa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3" name="文本框 42"/>
                  <p:cNvSpPr txBox="1"/>
                  <p:nvPr/>
                </p:nvSpPr>
                <p:spPr>
                  <a:xfrm>
                    <a:off x="4361520" y="5230985"/>
                    <a:ext cx="3529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le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3990831" y="4298122"/>
                    <a:ext cx="39113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ca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5" name="文本框 44"/>
                  <p:cNvSpPr txBox="1"/>
                  <p:nvPr/>
                </p:nvSpPr>
                <p:spPr>
                  <a:xfrm flipH="1">
                    <a:off x="3658096" y="1555461"/>
                    <a:ext cx="3987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st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  <p:sp>
                <p:nvSpPr>
                  <p:cNvPr id="46" name="文本框 45"/>
                  <p:cNvSpPr txBox="1"/>
                  <p:nvPr/>
                </p:nvSpPr>
                <p:spPr>
                  <a:xfrm flipH="1">
                    <a:off x="3791480" y="4189057"/>
                    <a:ext cx="39870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altLang="zh-CN" sz="18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</a:rPr>
                      <a:t>st</a:t>
                    </a:r>
                    <a:endParaRPr kumimoji="0" lang="zh-CN" altLang="en-US" sz="18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宋体" panose="02010600030101010101" pitchFamily="2" charset="-122"/>
                    </a:endParaRPr>
                  </a:p>
                </p:txBody>
              </p:sp>
            </p:grpSp>
            <p:sp>
              <p:nvSpPr>
                <p:cNvPr id="34" name="文本框 33"/>
                <p:cNvSpPr txBox="1"/>
                <p:nvPr/>
              </p:nvSpPr>
              <p:spPr>
                <a:xfrm>
                  <a:off x="3234519" y="546791"/>
                  <a:ext cx="4186402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                     B                       C</a:t>
                  </a:r>
                  <a:endPara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" name="文本框 34"/>
                <p:cNvSpPr txBox="1"/>
                <p:nvPr/>
              </p:nvSpPr>
              <p:spPr>
                <a:xfrm>
                  <a:off x="3234519" y="3372526"/>
                  <a:ext cx="415209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D                     E                       F</a:t>
                  </a:r>
                  <a:endParaRPr kumimoji="0" lang="zh-CN" altLang="en-US" sz="2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" name="文本框 20"/>
              <p:cNvSpPr txBox="1"/>
              <p:nvPr/>
            </p:nvSpPr>
            <p:spPr>
              <a:xfrm>
                <a:off x="7104803" y="2037691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sc</a:t>
                </a:r>
                <a:endPara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7424902" y="1069965"/>
                <a:ext cx="341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fs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等腰三角形 22"/>
              <p:cNvSpPr/>
              <p:nvPr/>
            </p:nvSpPr>
            <p:spPr>
              <a:xfrm rot="9173260">
                <a:off x="7648280" y="1358951"/>
                <a:ext cx="65023" cy="138712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6957623">
                <a:off x="7444508" y="1952764"/>
                <a:ext cx="65023" cy="138712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6952025" y="1769681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spc</a:t>
                </a:r>
                <a:endPara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7595878" y="2666452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nsc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352118" y="3790858"/>
                <a:ext cx="3419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fs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28" name="等腰三角形 27"/>
              <p:cNvSpPr/>
              <p:nvPr/>
            </p:nvSpPr>
            <p:spPr>
              <a:xfrm rot="9173260">
                <a:off x="7557835" y="4085134"/>
                <a:ext cx="65023" cy="138712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7842901" y="5681605"/>
                <a:ext cx="4940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nsc</a:t>
                </a:r>
                <a:endPara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7150876" y="5230985"/>
                <a:ext cx="3722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sc</a:t>
                </a:r>
                <a:endPara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等腰三角形 30"/>
              <p:cNvSpPr/>
              <p:nvPr/>
            </p:nvSpPr>
            <p:spPr>
              <a:xfrm rot="3190725">
                <a:off x="7374554" y="4930756"/>
                <a:ext cx="65023" cy="138712"/>
              </a:xfrm>
              <a:prstGeom prst="triangle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6962374" y="4904986"/>
                <a:ext cx="510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err="1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</a:rPr>
                  <a:t>spc</a:t>
                </a:r>
                <a:endPara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569648" y="2481786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le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537588" y="1174521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pa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381704" y="5172157"/>
              <a:ext cx="3529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le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452775" y="3675940"/>
              <a:ext cx="4171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</a:rPr>
                <a:t>pa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100650" y="285266"/>
            <a:ext cx="7260607" cy="387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3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突变体</a:t>
            </a:r>
            <a:r>
              <a:rPr lang="en-US" altLang="zh-CN" sz="28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mtp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的外层多出一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层细胞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/>
          <p:cNvCxnSpPr/>
          <p:nvPr/>
        </p:nvCxnSpPr>
        <p:spPr bwMode="auto">
          <a:xfrm flipV="1">
            <a:off x="6438606" y="5608855"/>
            <a:ext cx="369683" cy="267171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02879066"/>
      </p:ext>
    </p:extLst>
  </p:cSld>
  <p:clrMapOvr>
    <a:masterClrMapping/>
  </p:clrMapOvr>
  <p:transition spd="slow" advTm="116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914094" y="211468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的图位克隆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7" y="1056370"/>
            <a:ext cx="8145678" cy="4288334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57200" y="5488965"/>
            <a:ext cx="8302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突变位点定位于水稻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号染色体的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基因上，其第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个外显子上发生了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10bp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的缺失。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67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3"/>
          <a:srcRect l="7236" b="85050"/>
          <a:stretch/>
        </p:blipFill>
        <p:spPr>
          <a:xfrm>
            <a:off x="990075" y="5100660"/>
            <a:ext cx="6898341" cy="1279625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 rotWithShape="1">
          <a:blip r:embed="rId3"/>
          <a:srcRect t="54349"/>
          <a:stretch/>
        </p:blipFill>
        <p:spPr>
          <a:xfrm>
            <a:off x="521221" y="812402"/>
            <a:ext cx="8160747" cy="4288258"/>
          </a:xfrm>
          <a:prstGeom prst="rect">
            <a:avLst/>
          </a:prstGeom>
        </p:spPr>
      </p:pic>
      <p:sp>
        <p:nvSpPr>
          <p:cNvPr id="84" name="文本框 83"/>
          <p:cNvSpPr txBox="1"/>
          <p:nvPr/>
        </p:nvSpPr>
        <p:spPr>
          <a:xfrm>
            <a:off x="521221" y="235102"/>
            <a:ext cx="84786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10bp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缺失造成蛋白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末端的一个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KOW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结构域缺失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5049159" y="812402"/>
            <a:ext cx="1431852" cy="96827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31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52394" y="83616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762733" y="435971"/>
            <a:ext cx="52709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互补植株回复野生型表型</a:t>
            </a:r>
            <a:endParaRPr lang="zh-CN" altLang="en-US" sz="28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609553" y="1347355"/>
            <a:ext cx="6049155" cy="4771924"/>
            <a:chOff x="513007" y="771363"/>
            <a:chExt cx="6049155" cy="4771924"/>
          </a:xfrm>
        </p:grpSpPr>
        <p:grpSp>
          <p:nvGrpSpPr>
            <p:cNvPr id="14" name="组合 13"/>
            <p:cNvGrpSpPr/>
            <p:nvPr/>
          </p:nvGrpSpPr>
          <p:grpSpPr>
            <a:xfrm>
              <a:off x="666187" y="874060"/>
              <a:ext cx="5895975" cy="4669227"/>
              <a:chOff x="666187" y="874060"/>
              <a:chExt cx="5895975" cy="4669227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418" y="1218294"/>
                <a:ext cx="1380437" cy="234675"/>
              </a:xfrm>
              <a:prstGeom prst="rect">
                <a:avLst/>
              </a:prstGeom>
            </p:spPr>
          </p:pic>
          <p:grpSp>
            <p:nvGrpSpPr>
              <p:cNvPr id="17" name="组合 16"/>
              <p:cNvGrpSpPr/>
              <p:nvPr/>
            </p:nvGrpSpPr>
            <p:grpSpPr>
              <a:xfrm>
                <a:off x="666187" y="874060"/>
                <a:ext cx="5895975" cy="4669227"/>
                <a:chOff x="666187" y="874060"/>
                <a:chExt cx="5895975" cy="4669227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2274773" y="5020067"/>
                  <a:ext cx="2807115" cy="5232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altLang="zh-CN" sz="14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1301-</a:t>
                  </a:r>
                  <a:r>
                    <a:rPr lang="en-US" altLang="zh-CN" sz="1400" b="1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OsSPT5-L </a:t>
                  </a:r>
                  <a:r>
                    <a:rPr lang="en-US" altLang="zh-CN" sz="1400" b="1" i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pro::</a:t>
                  </a:r>
                  <a:r>
                    <a:rPr lang="en-US" altLang="zh-CN" sz="1400" b="1" i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OsSPT5-L</a:t>
                  </a:r>
                </a:p>
                <a:p>
                  <a:pPr algn="ctr"/>
                  <a:r>
                    <a:rPr lang="en-US" altLang="zh-CN" sz="1400" b="1" dirty="0" smtClean="0">
                      <a:latin typeface="Arial" panose="020B0604020202020204" pitchFamily="34" charset="0"/>
                      <a:cs typeface="Arial" panose="020B0604020202020204" pitchFamily="34" charset="0"/>
                    </a:rPr>
                    <a:t>transgenic line</a:t>
                  </a:r>
                  <a:endParaRPr lang="zh-CN" altLang="en-US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19" name="图片 1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rightnessContrast contrast="25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206" t="3236" r="49706" b="50294"/>
                <a:stretch/>
              </p:blipFill>
              <p:spPr>
                <a:xfrm>
                  <a:off x="1843637" y="3349877"/>
                  <a:ext cx="3541074" cy="1710978"/>
                </a:xfrm>
                <a:prstGeom prst="rect">
                  <a:avLst/>
                </a:prstGeom>
              </p:spPr>
            </p:pic>
            <p:sp>
              <p:nvSpPr>
                <p:cNvPr id="20" name="文本框 19"/>
                <p:cNvSpPr txBox="1"/>
                <p:nvPr/>
              </p:nvSpPr>
              <p:spPr>
                <a:xfrm>
                  <a:off x="1964858" y="905834"/>
                  <a:ext cx="376898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9522</a:t>
                  </a:r>
                  <a:r>
                    <a:rPr lang="zh-CN" altLang="en-US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：    </a:t>
                  </a:r>
                  <a:r>
                    <a:rPr lang="en-US" altLang="zh-CN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GCAA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TGTTGGAATG</a:t>
                  </a:r>
                  <a:r>
                    <a:rPr lang="en-US" altLang="zh-CN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GACA</a:t>
                  </a:r>
                  <a:endParaRPr lang="en-US" altLang="zh-CN" sz="16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  <a:p>
                  <a:r>
                    <a:rPr lang="en-US" altLang="zh-CN" sz="1600" i="1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osspt5-l</a:t>
                  </a:r>
                  <a:r>
                    <a:rPr lang="zh-CN" altLang="en-US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：</a:t>
                  </a:r>
                  <a:r>
                    <a:rPr lang="en-US" altLang="zh-CN" sz="1600" dirty="0" smtClean="0">
                      <a:latin typeface="Arial Unicode MS" panose="020B0604020202020204" pitchFamily="34" charset="-122"/>
                      <a:ea typeface="Arial Unicode MS" panose="020B0604020202020204" pitchFamily="34" charset="-122"/>
                      <a:cs typeface="Arial Unicode MS" panose="020B0604020202020204" pitchFamily="34" charset="-122"/>
                    </a:rPr>
                    <a:t>GCAA                        GACA</a:t>
                  </a:r>
                  <a:endParaRPr lang="en-US" altLang="zh-CN" sz="1600" dirty="0">
                    <a:latin typeface="Arial Unicode MS" panose="020B0604020202020204" pitchFamily="34" charset="-122"/>
                    <a:ea typeface="Arial Unicode MS" panose="020B0604020202020204" pitchFamily="34" charset="-122"/>
                    <a:cs typeface="Arial Unicode MS" panose="020B0604020202020204" pitchFamily="34" charset="-122"/>
                  </a:endParaRPr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66187" y="1805080"/>
                  <a:ext cx="5895975" cy="1323975"/>
                </a:xfrm>
                <a:prstGeom prst="rect">
                  <a:avLst/>
                </a:prstGeom>
              </p:spPr>
            </p:pic>
            <p:cxnSp>
              <p:nvCxnSpPr>
                <p:cNvPr id="22" name="直接箭头连接符 21"/>
                <p:cNvCxnSpPr/>
                <p:nvPr/>
              </p:nvCxnSpPr>
              <p:spPr>
                <a:xfrm>
                  <a:off x="2138082" y="1559859"/>
                  <a:ext cx="0" cy="202800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矩形 22"/>
                <p:cNvSpPr/>
                <p:nvPr/>
              </p:nvSpPr>
              <p:spPr>
                <a:xfrm>
                  <a:off x="1978505" y="874060"/>
                  <a:ext cx="3548837" cy="616550"/>
                </a:xfrm>
                <a:prstGeom prst="rect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15" name="文本框 14"/>
            <p:cNvSpPr txBox="1"/>
            <p:nvPr/>
          </p:nvSpPr>
          <p:spPr>
            <a:xfrm>
              <a:off x="513007" y="771363"/>
              <a:ext cx="407484" cy="30469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/>
                <a:t>A</a:t>
              </a:r>
            </a:p>
            <a:p>
              <a:endParaRPr lang="en-US" altLang="zh-CN" sz="2400" b="1" dirty="0"/>
            </a:p>
            <a:p>
              <a:endParaRPr lang="en-US" altLang="zh-CN" sz="2400" b="1" dirty="0" smtClean="0"/>
            </a:p>
            <a:p>
              <a:endParaRPr lang="en-US" altLang="zh-CN" sz="2400" b="1" dirty="0"/>
            </a:p>
            <a:p>
              <a:endParaRPr lang="en-US" altLang="zh-CN" sz="2400" b="1" dirty="0" smtClean="0"/>
            </a:p>
            <a:p>
              <a:endParaRPr lang="en-US" altLang="zh-CN" sz="2400" b="1" dirty="0"/>
            </a:p>
            <a:p>
              <a:endParaRPr lang="en-US" altLang="zh-CN" sz="2400" b="1" dirty="0" smtClean="0"/>
            </a:p>
            <a:p>
              <a:r>
                <a:rPr lang="en-US" altLang="zh-CN" sz="2400" b="1" dirty="0" smtClean="0"/>
                <a:t>B</a:t>
              </a:r>
              <a:endParaRPr lang="en-US" altLang="zh-CN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017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591" y="2066876"/>
            <a:ext cx="2952750" cy="2295525"/>
          </a:xfrm>
          <a:prstGeom prst="rect">
            <a:avLst/>
          </a:prstGeom>
        </p:spPr>
      </p:pic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0" y="165100"/>
            <a:ext cx="9144000" cy="688975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dirty="0" smtClean="0">
                <a:ea typeface="+mn-ea"/>
              </a:rPr>
              <a:t>研究背景</a:t>
            </a:r>
            <a:endParaRPr kumimoji="1" lang="zh-CN" altLang="en-US" dirty="0"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6" y="1181621"/>
            <a:ext cx="2623723" cy="174914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/>
          <a:srcRect b="3690"/>
          <a:stretch/>
        </p:blipFill>
        <p:spPr>
          <a:xfrm>
            <a:off x="4463743" y="3923203"/>
            <a:ext cx="3624068" cy="232803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/>
          <a:srcRect b="5280"/>
          <a:stretch/>
        </p:blipFill>
        <p:spPr>
          <a:xfrm>
            <a:off x="794656" y="2993841"/>
            <a:ext cx="2623723" cy="15532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7"/>
          <a:srcRect b="3480"/>
          <a:stretch/>
        </p:blipFill>
        <p:spPr>
          <a:xfrm>
            <a:off x="794656" y="4610158"/>
            <a:ext cx="2623723" cy="168910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739093" y="950788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自然界中植物花的形态多种多样</a:t>
            </a: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518" y="1508498"/>
            <a:ext cx="2366683" cy="236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36036"/>
      </p:ext>
    </p:extLst>
  </p:cSld>
  <p:clrMapOvr>
    <a:masterClrMapping/>
  </p:clrMapOvr>
  <p:transition spd="slow" advTm="12339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348" y="1770717"/>
            <a:ext cx="8522012" cy="80094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4483" y="1060953"/>
            <a:ext cx="64059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基因功能预测：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类转录延伸因子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89143" y="2692625"/>
            <a:ext cx="345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(Rice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Genome Annotation Project)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l="15901" b="45798"/>
          <a:stretch/>
        </p:blipFill>
        <p:spPr>
          <a:xfrm>
            <a:off x="516150" y="4483195"/>
            <a:ext cx="8360406" cy="99958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5348" y="3722122"/>
            <a:ext cx="4257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蛋白结构域预测：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468955" y="5689859"/>
            <a:ext cx="3675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http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://smart.embl- heidelberg.de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39825" y="228079"/>
            <a:ext cx="39068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800" b="1" dirty="0" smtClean="0"/>
              <a:t>基因功能分析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25352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98" y="1057065"/>
            <a:ext cx="7351169" cy="423249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864396" y="147918"/>
            <a:ext cx="48549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/>
              <a:t>高等真核生物中的转录延伸复合体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5983012" y="6197445"/>
            <a:ext cx="31609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Hojoong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Kwak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</a:t>
            </a:r>
            <a:r>
              <a:rPr lang="en-US" altLang="zh-CN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John T. Lis, 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2013</a:t>
            </a:r>
            <a:endParaRPr lang="zh-CN" altLang="en-US" sz="1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6409" y="5502430"/>
            <a:ext cx="1954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early elongation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7861" y="5502965"/>
            <a:ext cx="2595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productive elongation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974005" y="147918"/>
            <a:ext cx="1723549" cy="453066"/>
            <a:chOff x="6293223" y="147917"/>
            <a:chExt cx="2414307" cy="634644"/>
          </a:xfrm>
        </p:grpSpPr>
        <p:sp>
          <p:nvSpPr>
            <p:cNvPr id="9" name="矩形 8"/>
            <p:cNvSpPr/>
            <p:nvPr/>
          </p:nvSpPr>
          <p:spPr bwMode="auto">
            <a:xfrm>
              <a:off x="6293223" y="147917"/>
              <a:ext cx="2353235" cy="634644"/>
            </a:xfrm>
            <a:prstGeom prst="rect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93223" y="191953"/>
              <a:ext cx="2414307" cy="5604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转录延伸因子</a:t>
              </a:r>
              <a:endParaRPr lang="zh-CN" altLang="en-US" sz="2000" dirty="0"/>
            </a:p>
          </p:txBody>
        </p:sp>
      </p:grpSp>
      <p:cxnSp>
        <p:nvCxnSpPr>
          <p:cNvPr id="12" name="直接箭头连接符 11"/>
          <p:cNvCxnSpPr/>
          <p:nvPr/>
        </p:nvCxnSpPr>
        <p:spPr bwMode="auto">
          <a:xfrm>
            <a:off x="3867963" y="5681484"/>
            <a:ext cx="1351129" cy="27295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椭圆 6"/>
          <p:cNvSpPr/>
          <p:nvPr/>
        </p:nvSpPr>
        <p:spPr bwMode="auto">
          <a:xfrm>
            <a:off x="2181460" y="1684497"/>
            <a:ext cx="524437" cy="34962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4" name="直接箭头连接符 13"/>
          <p:cNvCxnSpPr>
            <a:stCxn id="7" idx="7"/>
          </p:cNvCxnSpPr>
          <p:nvPr/>
        </p:nvCxnSpPr>
        <p:spPr bwMode="auto">
          <a:xfrm flipV="1">
            <a:off x="2629095" y="1227298"/>
            <a:ext cx="386085" cy="508400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文本框 14"/>
          <p:cNvSpPr txBox="1"/>
          <p:nvPr/>
        </p:nvSpPr>
        <p:spPr>
          <a:xfrm>
            <a:off x="2873774" y="904613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SPT4/5</a:t>
            </a:r>
            <a:r>
              <a:rPr lang="zh-CN" altLang="en-US" b="1" dirty="0" smtClean="0">
                <a:solidFill>
                  <a:srgbClr val="FF0000"/>
                </a:solidFill>
              </a:rPr>
              <a:t>复合体同源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1937451" y="1883390"/>
            <a:ext cx="488018" cy="403411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19" name="直接箭头连接符 18"/>
          <p:cNvCxnSpPr>
            <a:stCxn id="17" idx="3"/>
          </p:cNvCxnSpPr>
          <p:nvPr/>
        </p:nvCxnSpPr>
        <p:spPr bwMode="auto">
          <a:xfrm flipH="1">
            <a:off x="1630131" y="2227723"/>
            <a:ext cx="378789" cy="438409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362775" y="26608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00B050"/>
                </a:solidFill>
              </a:rPr>
              <a:t>在酵母、植物中</a:t>
            </a:r>
            <a:endParaRPr lang="en-US" altLang="zh-CN" b="1" dirty="0" smtClean="0">
              <a:solidFill>
                <a:srgbClr val="00B050"/>
              </a:solidFill>
            </a:endParaRPr>
          </a:p>
          <a:p>
            <a:r>
              <a:rPr lang="zh-CN" altLang="en-US" b="1" dirty="0" smtClean="0">
                <a:solidFill>
                  <a:srgbClr val="00B050"/>
                </a:solidFill>
              </a:rPr>
              <a:t>不存在抑制因子</a:t>
            </a:r>
            <a:endParaRPr lang="zh-CN" altLang="en-US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68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7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93" y="1089591"/>
            <a:ext cx="3612216" cy="24159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223" y="3505554"/>
            <a:ext cx="3592886" cy="26982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163439" y="996632"/>
            <a:ext cx="4630337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蛋白结构：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NusG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amino-terminal (NGN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调节转录延伸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Kyprides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Onzonis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16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Woese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(KOW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参与蛋白互作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C-terminal repeats(CTD)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调节性激酶的作用靶点</a:t>
            </a:r>
            <a:endParaRPr lang="en-US" altLang="zh-CN" sz="16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酵母中，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NGN domain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SPT4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形成</a:t>
            </a:r>
            <a:r>
              <a:rPr lang="zh-CN" altLang="en-US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蛋白复合体</a:t>
            </a:r>
            <a:r>
              <a:rPr lang="en-US" altLang="zh-CN" sz="16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SPT4/5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，能够：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招募其他转录延伸因子；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稳定转录复合体结构；</a:t>
            </a:r>
            <a:endParaRPr lang="en-US" altLang="zh-CN" sz="1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u"/>
            </a:pP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促进延伸过程。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380315" y="6224459"/>
            <a:ext cx="15041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Klein et al., 2010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9341" y="300192"/>
            <a:ext cx="53495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酵母中的</a:t>
            </a:r>
            <a:r>
              <a:rPr lang="en-US" altLang="zh-CN" sz="2800" b="1" dirty="0" smtClean="0"/>
              <a:t>SPT4/5</a:t>
            </a:r>
            <a:r>
              <a:rPr lang="zh-CN" altLang="en-US" sz="2800" b="1" dirty="0" smtClean="0"/>
              <a:t>蛋白复合体结构</a:t>
            </a:r>
            <a:endParaRPr lang="zh-CN" altLang="en-US" sz="2800" b="1" dirty="0"/>
          </a:p>
        </p:txBody>
      </p:sp>
      <p:grpSp>
        <p:nvGrpSpPr>
          <p:cNvPr id="7" name="组合 6"/>
          <p:cNvGrpSpPr/>
          <p:nvPr/>
        </p:nvGrpSpPr>
        <p:grpSpPr>
          <a:xfrm>
            <a:off x="7096838" y="112051"/>
            <a:ext cx="1851729" cy="499393"/>
            <a:chOff x="6293223" y="147917"/>
            <a:chExt cx="2353235" cy="634644"/>
          </a:xfrm>
        </p:grpSpPr>
        <p:sp>
          <p:nvSpPr>
            <p:cNvPr id="8" name="矩形 7"/>
            <p:cNvSpPr/>
            <p:nvPr/>
          </p:nvSpPr>
          <p:spPr bwMode="auto">
            <a:xfrm>
              <a:off x="6293223" y="147917"/>
              <a:ext cx="2353235" cy="634644"/>
            </a:xfrm>
            <a:prstGeom prst="rect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374669" y="211002"/>
              <a:ext cx="2190340" cy="5084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/>
                <a:t>转录延伸因子</a:t>
              </a:r>
              <a:endParaRPr lang="zh-CN" altLang="en-US" sz="2000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63439" y="5839271"/>
            <a:ext cx="5163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植物中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SPT4/5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的作用机制仍不清楚。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22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  <a:stretch>
            <a:fillRect/>
          </a:stretch>
        </p:blipFill>
        <p:spPr>
          <a:xfrm>
            <a:off x="295836" y="1863295"/>
            <a:ext cx="4787152" cy="2718639"/>
          </a:xfrm>
          <a:prstGeom prst="rect">
            <a:avLst/>
          </a:prstGeom>
        </p:spPr>
      </p:pic>
      <p:pic>
        <p:nvPicPr>
          <p:cNvPr id="3" name="图片 2"/>
          <p:cNvPicPr/>
          <p:nvPr/>
        </p:nvPicPr>
        <p:blipFill>
          <a:blip r:embed="rId4"/>
          <a:stretch>
            <a:fillRect/>
          </a:stretch>
        </p:blipFill>
        <p:spPr>
          <a:xfrm>
            <a:off x="4784316" y="1606036"/>
            <a:ext cx="3946216" cy="28728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625273" y="473575"/>
            <a:ext cx="4628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i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8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在水稻中广泛表达</a:t>
            </a:r>
            <a:endParaRPr lang="zh-CN" altLang="en-US" sz="2800" b="1" kern="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35237" y="5704784"/>
            <a:ext cx="6495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在水稻营养生长和生殖生长时期都保持高表达。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6345" y="507884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RiceXpro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 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http://ricexpro.dna.affrc.go.jp/</a:t>
            </a:r>
            <a:r>
              <a:rPr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l="10787" t="88032" r="4160" b="2572"/>
          <a:stretch/>
        </p:blipFill>
        <p:spPr>
          <a:xfrm>
            <a:off x="858742" y="4554087"/>
            <a:ext cx="3872284" cy="27145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l="8602" t="88319"/>
          <a:stretch/>
        </p:blipFill>
        <p:spPr>
          <a:xfrm>
            <a:off x="5172766" y="4570623"/>
            <a:ext cx="3557766" cy="26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8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93729" y="1212512"/>
            <a:ext cx="6531636" cy="4885639"/>
            <a:chOff x="2486025" y="452617"/>
            <a:chExt cx="7219950" cy="5400495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/>
            <a:srcRect t="884"/>
            <a:stretch/>
          </p:blipFill>
          <p:spPr>
            <a:xfrm>
              <a:off x="2486025" y="1047750"/>
              <a:ext cx="7219950" cy="4805362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495550" y="957943"/>
              <a:ext cx="390525" cy="1755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291066" y="452617"/>
              <a:ext cx="1621065" cy="4441370"/>
              <a:chOff x="367392" y="957943"/>
              <a:chExt cx="1621065" cy="444137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1538514" y="957943"/>
                <a:ext cx="449943" cy="4499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五角星 22"/>
              <p:cNvSpPr/>
              <p:nvPr/>
            </p:nvSpPr>
            <p:spPr>
              <a:xfrm>
                <a:off x="367392" y="5109028"/>
                <a:ext cx="319315" cy="290285"/>
              </a:xfrm>
              <a:prstGeom prst="star5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1" name="矩形 10"/>
          <p:cNvSpPr/>
          <p:nvPr/>
        </p:nvSpPr>
        <p:spPr>
          <a:xfrm>
            <a:off x="2210894" y="621611"/>
            <a:ext cx="51702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OsSPT5-L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基因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起源于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真核生物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088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537412" y="1124598"/>
            <a:ext cx="8175959" cy="5069095"/>
            <a:chOff x="1909011" y="1200109"/>
            <a:chExt cx="8175959" cy="5069095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09011" y="1200109"/>
              <a:ext cx="8175959" cy="5069095"/>
            </a:xfrm>
            <a:prstGeom prst="rect">
              <a:avLst/>
            </a:prstGeom>
          </p:spPr>
        </p:pic>
        <p:cxnSp>
          <p:nvCxnSpPr>
            <p:cNvPr id="76" name="直接连接符 75"/>
            <p:cNvCxnSpPr/>
            <p:nvPr/>
          </p:nvCxnSpPr>
          <p:spPr>
            <a:xfrm>
              <a:off x="5405718" y="1532965"/>
              <a:ext cx="2541494" cy="332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圆角矩形 19"/>
          <p:cNvSpPr/>
          <p:nvPr/>
        </p:nvSpPr>
        <p:spPr bwMode="auto">
          <a:xfrm>
            <a:off x="4625391" y="2304618"/>
            <a:ext cx="3106668" cy="188259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4034119" y="1255748"/>
            <a:ext cx="2541494" cy="201706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9" name="五角星 28"/>
          <p:cNvSpPr/>
          <p:nvPr/>
        </p:nvSpPr>
        <p:spPr bwMode="auto">
          <a:xfrm>
            <a:off x="6653691" y="1288715"/>
            <a:ext cx="137941" cy="135772"/>
          </a:xfrm>
          <a:prstGeom prst="star5">
            <a:avLst/>
          </a:prstGeom>
          <a:solidFill>
            <a:schemeClr val="tx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4165916" y="2811325"/>
            <a:ext cx="2057463" cy="193544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4734169" y="2568977"/>
            <a:ext cx="2057463" cy="193544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74391" y="438681"/>
            <a:ext cx="73019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在单子叶植物中保守，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类基因在植物中发生复制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右大括号 1"/>
          <p:cNvSpPr/>
          <p:nvPr/>
        </p:nvSpPr>
        <p:spPr bwMode="auto">
          <a:xfrm>
            <a:off x="7837351" y="1212513"/>
            <a:ext cx="256909" cy="1280364"/>
          </a:xfrm>
          <a:prstGeom prst="rightBrac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99556" y="1529529"/>
            <a:ext cx="949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单子叶植物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8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7" grpId="0" animBg="1"/>
      <p:bldP spid="79" grpId="0" animBg="1"/>
      <p:bldP spid="8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15" name="图片 1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16" y="1408854"/>
            <a:ext cx="7887713" cy="4380074"/>
          </a:xfrm>
          <a:prstGeom prst="rect">
            <a:avLst/>
          </a:prstGeom>
        </p:spPr>
      </p:pic>
      <p:sp>
        <p:nvSpPr>
          <p:cNvPr id="118" name="文本框 117"/>
          <p:cNvSpPr txBox="1"/>
          <p:nvPr/>
        </p:nvSpPr>
        <p:spPr>
          <a:xfrm>
            <a:off x="454438" y="513561"/>
            <a:ext cx="837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蛋白结构域与水稻和拟南芥中的同源蛋白存在差异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712191" y="2879678"/>
            <a:ext cx="1132764" cy="238835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336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87342" y="239126"/>
            <a:ext cx="6751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拟南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芥和水稻中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类基因的表达模式相似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41441" y="6192465"/>
            <a:ext cx="2149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Durr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al.,2014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4376" y="46261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拟南芥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79793" y="18822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水稻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6218"/>
          <a:stretch/>
        </p:blipFill>
        <p:spPr>
          <a:xfrm>
            <a:off x="1287342" y="669842"/>
            <a:ext cx="5830681" cy="231591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5199797" y="1392072"/>
            <a:ext cx="191069" cy="126924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670197" y="1212513"/>
            <a:ext cx="184691" cy="14455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559" y="3174789"/>
            <a:ext cx="3855579" cy="364138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 bwMode="auto">
          <a:xfrm>
            <a:off x="4270655" y="5117910"/>
            <a:ext cx="151220" cy="155237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" name="组合 16"/>
          <p:cNvGrpSpPr/>
          <p:nvPr/>
        </p:nvGrpSpPr>
        <p:grpSpPr>
          <a:xfrm>
            <a:off x="5670197" y="4142634"/>
            <a:ext cx="3375612" cy="1481245"/>
            <a:chOff x="2960769" y="2797315"/>
            <a:chExt cx="5699136" cy="250082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0769" y="3818706"/>
              <a:ext cx="5520818" cy="147943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90476" y="2797315"/>
              <a:ext cx="4869429" cy="1021392"/>
            </a:xfrm>
            <a:prstGeom prst="rect">
              <a:avLst/>
            </a:prstGeom>
          </p:spPr>
        </p:pic>
      </p:grpSp>
      <p:sp>
        <p:nvSpPr>
          <p:cNvPr id="18" name="矩形 17"/>
          <p:cNvSpPr/>
          <p:nvPr/>
        </p:nvSpPr>
        <p:spPr>
          <a:xfrm>
            <a:off x="7512765" y="4738702"/>
            <a:ext cx="611842" cy="2842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803586" y="4709591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/>
              <a:t>SPT5-2</a:t>
            </a:r>
            <a:endParaRPr lang="zh-CN" altLang="en-US" sz="1200" b="1" i="1" dirty="0"/>
          </a:p>
        </p:txBody>
      </p:sp>
      <p:sp>
        <p:nvSpPr>
          <p:cNvPr id="31" name="文本框 30"/>
          <p:cNvSpPr txBox="1"/>
          <p:nvPr/>
        </p:nvSpPr>
        <p:spPr>
          <a:xfrm>
            <a:off x="4794934" y="5567769"/>
            <a:ext cx="7056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/>
              <a:t>SPT5-1</a:t>
            </a:r>
            <a:endParaRPr lang="zh-CN" altLang="en-US" sz="1200" b="1" i="1" dirty="0"/>
          </a:p>
        </p:txBody>
      </p:sp>
    </p:spTree>
    <p:extLst>
      <p:ext uri="{BB962C8B-B14F-4D97-AF65-F5344CB8AC3E}">
        <p14:creationId xmlns:p14="http://schemas.microsoft.com/office/powerpoint/2010/main" val="319782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86578" y="3761554"/>
            <a:ext cx="34392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T-DNA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插入突变体致死。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92403" y="217115"/>
            <a:ext cx="8247151" cy="1603014"/>
            <a:chOff x="492403" y="379877"/>
            <a:chExt cx="7873675" cy="1252881"/>
          </a:xfrm>
        </p:grpSpPr>
        <p:sp>
          <p:nvSpPr>
            <p:cNvPr id="5" name="矩形 4"/>
            <p:cNvSpPr/>
            <p:nvPr/>
          </p:nvSpPr>
          <p:spPr bwMode="auto">
            <a:xfrm>
              <a:off x="492403" y="379877"/>
              <a:ext cx="7873675" cy="125288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92403" y="379877"/>
              <a:ext cx="7873675" cy="1231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osspt5-l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突变体是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OsSPT5-L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基因的一个弱突变体，其突变表型可能是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末端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KOW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结构域缺失造成的。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  <a:buFont typeface="Wingdings" panose="05000000000000000000" pitchFamily="2" charset="2"/>
                <a:buChar char="Ø"/>
              </a:pPr>
              <a:r>
                <a:rPr lang="en-US" altLang="zh-CN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osspt5-l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突变体的表型表明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OsSPT5-L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参与水稻花器官的发育调控，此突变体为研究植物中</a:t>
              </a:r>
              <a:r>
                <a:rPr lang="en-US" altLang="zh-CN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SPT5</a:t>
              </a:r>
              <a:r>
                <a:rPr lang="zh-CN" altLang="en-US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类转录延伸因子的功能提供了良好的材料。</a:t>
              </a:r>
              <a:endPara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7171898" y="6219286"/>
            <a:ext cx="21495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Durr</a:t>
            </a:r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et al.,2014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87" y="1936235"/>
            <a:ext cx="5455658" cy="43066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472930" y="4759906"/>
            <a:ext cx="36710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T-DNA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插入突变体无明显突变表型。</a:t>
            </a:r>
          </a:p>
        </p:txBody>
      </p:sp>
    </p:spTree>
    <p:extLst>
      <p:ext uri="{BB962C8B-B14F-4D97-AF65-F5344CB8AC3E}">
        <p14:creationId xmlns:p14="http://schemas.microsoft.com/office/powerpoint/2010/main" val="126865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 bwMode="auto">
          <a:xfrm>
            <a:off x="201387" y="57912"/>
            <a:ext cx="4847772" cy="1154601"/>
          </a:xfrm>
          <a:prstGeom prst="rect">
            <a:avLst/>
          </a:prstGeom>
          <a:solidFill>
            <a:schemeClr val="bg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16706" y="1648985"/>
            <a:ext cx="7153835" cy="1721222"/>
            <a:chOff x="2729327" y="2018111"/>
            <a:chExt cx="7153835" cy="1721222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2729327" y="3515444"/>
              <a:ext cx="7153835" cy="40341"/>
            </a:xfrm>
            <a:prstGeom prst="line">
              <a:avLst/>
            </a:prstGeom>
            <a:solidFill>
              <a:srgbClr val="DDDDDD"/>
            </a:solidFill>
            <a:ln w="381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" name="矩形 3"/>
            <p:cNvSpPr/>
            <p:nvPr/>
          </p:nvSpPr>
          <p:spPr bwMode="auto">
            <a:xfrm>
              <a:off x="3309257" y="3421899"/>
              <a:ext cx="6284686" cy="267287"/>
            </a:xfrm>
            <a:prstGeom prst="rect">
              <a:avLst/>
            </a:prstGeom>
            <a:solidFill>
              <a:srgbClr val="BBE0E3"/>
            </a:solidFill>
            <a:ln w="28575" cap="flat" cmpd="sng" algn="ctr">
              <a:solidFill>
                <a:srgbClr val="BBE0E3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hreePt" dir="t"/>
            </a:scene3d>
            <a:sp3d>
              <a:bevelT w="152400" h="50800" prst="softRound"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476499" y="3386265"/>
              <a:ext cx="2114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ea typeface="黑体"/>
                </a:rPr>
                <a:t>flower identity gene</a:t>
              </a:r>
              <a:endParaRPr lang="zh-CN" altLang="en-US" sz="1600" b="1" dirty="0">
                <a:solidFill>
                  <a:srgbClr val="000000"/>
                </a:solidFill>
                <a:latin typeface="Arial"/>
                <a:ea typeface="黑体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3803704" y="2018111"/>
              <a:ext cx="960087" cy="1721222"/>
            </a:xfrm>
            <a:prstGeom prst="ellipse">
              <a:avLst/>
            </a:prstGeom>
            <a:solidFill>
              <a:srgbClr val="92D05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937302" y="2576204"/>
              <a:ext cx="7360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solidFill>
                    <a:srgbClr val="000000"/>
                  </a:solidFill>
                  <a:latin typeface="Arial"/>
                  <a:ea typeface="黑体"/>
                </a:rPr>
                <a:t>RNA</a:t>
              </a:r>
            </a:p>
            <a:p>
              <a:r>
                <a:rPr lang="en-US" altLang="zh-CN" b="1" dirty="0" smtClean="0">
                  <a:solidFill>
                    <a:srgbClr val="000000"/>
                  </a:solidFill>
                  <a:latin typeface="Arial"/>
                  <a:ea typeface="黑体"/>
                </a:rPr>
                <a:t>Pol II</a:t>
              </a:r>
              <a:endParaRPr lang="zh-CN" altLang="en-US" b="1" dirty="0">
                <a:solidFill>
                  <a:srgbClr val="000000"/>
                </a:solidFill>
                <a:latin typeface="Arial"/>
                <a:ea typeface="黑体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4613014" y="2408626"/>
              <a:ext cx="437898" cy="423584"/>
            </a:xfrm>
            <a:prstGeom prst="ellipse">
              <a:avLst/>
            </a:prstGeom>
            <a:solidFill>
              <a:srgbClr val="00B0F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554708" y="2843045"/>
              <a:ext cx="698623" cy="692569"/>
            </a:xfrm>
            <a:prstGeom prst="ellipse">
              <a:avLst/>
            </a:prstGeom>
            <a:solidFill>
              <a:srgbClr val="FFC000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494613" y="3063512"/>
              <a:ext cx="88964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050" b="1" dirty="0" smtClean="0">
                  <a:solidFill>
                    <a:srgbClr val="000000"/>
                  </a:solidFill>
                  <a:latin typeface="Arial"/>
                  <a:ea typeface="黑体"/>
                </a:rPr>
                <a:t>OsSPT5-L</a:t>
              </a:r>
              <a:endParaRPr lang="zh-CN" altLang="en-US" sz="1050" b="1" dirty="0">
                <a:solidFill>
                  <a:srgbClr val="000000"/>
                </a:solidFill>
                <a:latin typeface="Arial"/>
                <a:ea typeface="黑体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678586" y="2468858"/>
              <a:ext cx="3209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ea typeface="黑体"/>
                </a:rPr>
                <a:t>X</a:t>
              </a:r>
              <a:endParaRPr lang="zh-CN" altLang="en-US" sz="1600" b="1" dirty="0">
                <a:solidFill>
                  <a:srgbClr val="000000"/>
                </a:solidFill>
                <a:latin typeface="Arial"/>
                <a:ea typeface="黑体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476499" y="3019505"/>
              <a:ext cx="2675965" cy="0"/>
            </a:xfrm>
            <a:prstGeom prst="straightConnector1">
              <a:avLst/>
            </a:prstGeom>
            <a:solidFill>
              <a:srgbClr val="DDDDDD"/>
            </a:solidFill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" name="文本框 12"/>
            <p:cNvSpPr txBox="1"/>
            <p:nvPr/>
          </p:nvSpPr>
          <p:spPr>
            <a:xfrm>
              <a:off x="5451074" y="2661234"/>
              <a:ext cx="2638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rgbClr val="000000"/>
                  </a:solidFill>
                  <a:latin typeface="Arial"/>
                  <a:ea typeface="黑体"/>
                </a:rPr>
                <a:t>Transcription elongation</a:t>
              </a:r>
              <a:endParaRPr lang="zh-CN" altLang="en-US" sz="1600" b="1" dirty="0">
                <a:solidFill>
                  <a:srgbClr val="000000"/>
                </a:solidFill>
                <a:latin typeface="Arial"/>
                <a:ea typeface="黑体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70732" y="3180739"/>
              <a:ext cx="525815" cy="354875"/>
              <a:chOff x="3819832" y="1733340"/>
              <a:chExt cx="1083557" cy="387745"/>
            </a:xfrm>
          </p:grpSpPr>
          <p:cxnSp>
            <p:nvCxnSpPr>
              <p:cNvPr id="15" name="直接连接符 14"/>
              <p:cNvCxnSpPr/>
              <p:nvPr/>
            </p:nvCxnSpPr>
            <p:spPr bwMode="auto">
              <a:xfrm flipV="1">
                <a:off x="3834581" y="1733395"/>
                <a:ext cx="0" cy="387690"/>
              </a:xfrm>
              <a:prstGeom prst="line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接箭头连接符 15"/>
              <p:cNvCxnSpPr/>
              <p:nvPr/>
            </p:nvCxnSpPr>
            <p:spPr bwMode="auto">
              <a:xfrm>
                <a:off x="3819832" y="1733340"/>
                <a:ext cx="1083557" cy="0"/>
              </a:xfrm>
              <a:prstGeom prst="straightConnector1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17" name="矩形 16"/>
          <p:cNvSpPr/>
          <p:nvPr/>
        </p:nvSpPr>
        <p:spPr>
          <a:xfrm>
            <a:off x="1442847" y="494384"/>
            <a:ext cx="66516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调控水稻花器官发育</a:t>
            </a:r>
            <a:r>
              <a:rPr lang="zh-CN" altLang="en-US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预测模型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66748" y="4458133"/>
            <a:ext cx="8053753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广泛表达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可以通过与某种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在水稻外轮花器官中特异表达的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因子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结合，来调控花器官发育基因的转录延伸。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92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6516" y="219729"/>
            <a:ext cx="9144000" cy="68897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拟南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芥花器官发育的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ABCDE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模型</a:t>
            </a:r>
            <a:b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endParaRPr lang="zh-CN" altLang="en-US" sz="18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65"/>
          <a:stretch>
            <a:fillRect/>
          </a:stretch>
        </p:blipFill>
        <p:spPr bwMode="auto">
          <a:xfrm>
            <a:off x="1207829" y="1526266"/>
            <a:ext cx="2596820" cy="4454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5"/>
          <p:cNvSpPr txBox="1">
            <a:spLocks noChangeArrowheads="1"/>
          </p:cNvSpPr>
          <p:nvPr/>
        </p:nvSpPr>
        <p:spPr bwMode="auto">
          <a:xfrm>
            <a:off x="1343813" y="5811029"/>
            <a:ext cx="26364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600" b="1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萼片   花瓣   雄蕊   雌蕊 </a:t>
            </a:r>
            <a:endParaRPr lang="zh-CN" altLang="en-US" sz="1600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9" b="59252"/>
          <a:stretch/>
        </p:blipFill>
        <p:spPr bwMode="auto">
          <a:xfrm>
            <a:off x="4196904" y="1918797"/>
            <a:ext cx="4658221" cy="137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1789792" y="1126156"/>
            <a:ext cx="14328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4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000" b="1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Arabidopsis</a:t>
            </a:r>
            <a:endParaRPr lang="zh-CN" altLang="en-US" sz="2000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0366" y="6264692"/>
            <a:ext cx="3593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Hitoshi Yoshida and </a:t>
            </a:r>
            <a:r>
              <a:rPr lang="en-US" altLang="zh-CN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Yasuo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Nagao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654672" y="2087082"/>
            <a:ext cx="803722" cy="1584000"/>
            <a:chOff x="7613728" y="1365674"/>
            <a:chExt cx="803722" cy="1584000"/>
          </a:xfrm>
        </p:grpSpPr>
        <p:cxnSp>
          <p:nvCxnSpPr>
            <p:cNvPr id="24" name="直接连接符 23"/>
            <p:cNvCxnSpPr/>
            <p:nvPr/>
          </p:nvCxnSpPr>
          <p:spPr bwMode="auto">
            <a:xfrm>
              <a:off x="7613728" y="1365674"/>
              <a:ext cx="0" cy="1584000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7613728" y="2747441"/>
              <a:ext cx="21600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8215819" y="2747441"/>
              <a:ext cx="201631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3" name="文本框 42"/>
            <p:cNvSpPr txBox="1"/>
            <p:nvPr/>
          </p:nvSpPr>
          <p:spPr>
            <a:xfrm>
              <a:off x="7716998" y="255932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胚珠</a:t>
              </a:r>
              <a:endParaRPr lang="zh-CN" altLang="en-US" dirty="0"/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4437285" y="2087082"/>
            <a:ext cx="795353" cy="2387037"/>
            <a:chOff x="4396341" y="1365674"/>
            <a:chExt cx="795353" cy="2387037"/>
          </a:xfrm>
        </p:grpSpPr>
        <p:sp>
          <p:nvSpPr>
            <p:cNvPr id="20" name="文本框 19"/>
            <p:cNvSpPr txBox="1"/>
            <p:nvPr/>
          </p:nvSpPr>
          <p:spPr>
            <a:xfrm>
              <a:off x="4468375" y="2906975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萼片</a:t>
              </a:r>
              <a:endParaRPr lang="zh-CN" altLang="en-US" dirty="0"/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4396341" y="1365674"/>
              <a:ext cx="795353" cy="2387037"/>
              <a:chOff x="4396341" y="1365674"/>
              <a:chExt cx="795353" cy="2387037"/>
            </a:xfrm>
          </p:grpSpPr>
          <p:cxnSp>
            <p:nvCxnSpPr>
              <p:cNvPr id="12" name="直接连接符 11"/>
              <p:cNvCxnSpPr/>
              <p:nvPr/>
            </p:nvCxnSpPr>
            <p:spPr bwMode="auto">
              <a:xfrm>
                <a:off x="4396341" y="1782926"/>
                <a:ext cx="0" cy="1584000"/>
              </a:xfrm>
              <a:prstGeom prst="line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/>
              <p:nvPr/>
            </p:nvCxnSpPr>
            <p:spPr bwMode="auto">
              <a:xfrm>
                <a:off x="5187837" y="1365674"/>
                <a:ext cx="0" cy="1980000"/>
              </a:xfrm>
              <a:prstGeom prst="line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8" name="直接箭头连接符 27"/>
              <p:cNvCxnSpPr/>
              <p:nvPr/>
            </p:nvCxnSpPr>
            <p:spPr bwMode="auto">
              <a:xfrm>
                <a:off x="4396341" y="3076893"/>
                <a:ext cx="180000" cy="0"/>
              </a:xfrm>
              <a:prstGeom prst="straightConnector1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接箭头连接符 32"/>
              <p:cNvCxnSpPr/>
              <p:nvPr/>
            </p:nvCxnSpPr>
            <p:spPr bwMode="auto">
              <a:xfrm flipH="1">
                <a:off x="4978012" y="3064918"/>
                <a:ext cx="201631" cy="0"/>
              </a:xfrm>
              <a:prstGeom prst="straightConnector1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矩形 47"/>
              <p:cNvSpPr/>
              <p:nvPr/>
            </p:nvSpPr>
            <p:spPr bwMode="auto">
              <a:xfrm>
                <a:off x="4396341" y="3357691"/>
                <a:ext cx="795353" cy="386360"/>
              </a:xfrm>
              <a:prstGeom prst="rect">
                <a:avLst/>
              </a:prstGeom>
              <a:solidFill>
                <a:schemeClr val="accent5">
                  <a:lumMod val="90000"/>
                </a:schemeClr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4630113" y="3383379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228781" y="2072334"/>
            <a:ext cx="819730" cy="2421528"/>
            <a:chOff x="5187837" y="1350926"/>
            <a:chExt cx="819730" cy="2421528"/>
          </a:xfrm>
        </p:grpSpPr>
        <p:cxnSp>
          <p:nvCxnSpPr>
            <p:cNvPr id="14" name="直接连接符 13"/>
            <p:cNvCxnSpPr/>
            <p:nvPr/>
          </p:nvCxnSpPr>
          <p:spPr bwMode="auto">
            <a:xfrm>
              <a:off x="6007567" y="1350926"/>
              <a:ext cx="0" cy="2016000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文本框 20"/>
            <p:cNvSpPr txBox="1"/>
            <p:nvPr/>
          </p:nvSpPr>
          <p:spPr>
            <a:xfrm>
              <a:off x="5264724" y="29162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花瓣</a:t>
              </a:r>
              <a:endParaRPr lang="zh-CN" altLang="en-US" dirty="0"/>
            </a:p>
          </p:txBody>
        </p:sp>
        <p:cxnSp>
          <p:nvCxnSpPr>
            <p:cNvPr id="35" name="直接箭头连接符 34"/>
            <p:cNvCxnSpPr/>
            <p:nvPr/>
          </p:nvCxnSpPr>
          <p:spPr bwMode="auto">
            <a:xfrm>
              <a:off x="5204220" y="3076893"/>
              <a:ext cx="18000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箭头连接符 35"/>
            <p:cNvCxnSpPr/>
            <p:nvPr/>
          </p:nvCxnSpPr>
          <p:spPr bwMode="auto">
            <a:xfrm flipH="1">
              <a:off x="5805936" y="3076893"/>
              <a:ext cx="201631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矩形 44"/>
            <p:cNvSpPr/>
            <p:nvPr/>
          </p:nvSpPr>
          <p:spPr bwMode="auto">
            <a:xfrm>
              <a:off x="5187837" y="3358903"/>
              <a:ext cx="816199" cy="38636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8" name="矩形 4"/>
            <p:cNvSpPr>
              <a:spLocks noChangeArrowheads="1"/>
            </p:cNvSpPr>
            <p:nvPr/>
          </p:nvSpPr>
          <p:spPr bwMode="auto">
            <a:xfrm>
              <a:off x="5432890" y="3400941"/>
              <a:ext cx="309998" cy="37151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4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kumimoji="0" lang="en-US" altLang="zh-CN" sz="1800" dirty="0" smtClean="0">
                  <a:solidFill>
                    <a:schemeClr val="tx1"/>
                  </a:solidFill>
                </a:rPr>
                <a:t>2</a:t>
              </a:r>
              <a:endParaRPr kumimoji="0" lang="zh-CN" altLang="en-US" sz="1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044980" y="2072334"/>
            <a:ext cx="771711" cy="2418026"/>
            <a:chOff x="6004036" y="1350926"/>
            <a:chExt cx="771711" cy="2418026"/>
          </a:xfrm>
        </p:grpSpPr>
        <p:cxnSp>
          <p:nvCxnSpPr>
            <p:cNvPr id="15" name="直接连接符 14"/>
            <p:cNvCxnSpPr/>
            <p:nvPr/>
          </p:nvCxnSpPr>
          <p:spPr bwMode="auto">
            <a:xfrm>
              <a:off x="6775747" y="1350926"/>
              <a:ext cx="0" cy="2016000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文本框 21"/>
            <p:cNvSpPr txBox="1"/>
            <p:nvPr/>
          </p:nvSpPr>
          <p:spPr>
            <a:xfrm>
              <a:off x="6060213" y="29162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雄蕊</a:t>
              </a:r>
              <a:endParaRPr lang="zh-CN" altLang="en-US" dirty="0"/>
            </a:p>
          </p:txBody>
        </p:sp>
        <p:cxnSp>
          <p:nvCxnSpPr>
            <p:cNvPr id="37" name="直接箭头连接符 36"/>
            <p:cNvCxnSpPr/>
            <p:nvPr/>
          </p:nvCxnSpPr>
          <p:spPr bwMode="auto">
            <a:xfrm>
              <a:off x="6007567" y="3076893"/>
              <a:ext cx="18000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接箭头连接符 37"/>
            <p:cNvCxnSpPr/>
            <p:nvPr/>
          </p:nvCxnSpPr>
          <p:spPr bwMode="auto">
            <a:xfrm flipH="1">
              <a:off x="6574116" y="3076893"/>
              <a:ext cx="201631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矩形 45"/>
            <p:cNvSpPr/>
            <p:nvPr/>
          </p:nvSpPr>
          <p:spPr bwMode="auto">
            <a:xfrm>
              <a:off x="6004036" y="3358297"/>
              <a:ext cx="771711" cy="386360"/>
            </a:xfrm>
            <a:prstGeom prst="rect">
              <a:avLst/>
            </a:prstGeom>
            <a:solidFill>
              <a:srgbClr val="FFD961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6236295" y="339962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3</a:t>
              </a:r>
              <a:endParaRPr lang="zh-CN" altLang="en-US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816690" y="2468334"/>
            <a:ext cx="1646468" cy="2014027"/>
            <a:chOff x="6775746" y="1746926"/>
            <a:chExt cx="1646468" cy="2014027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8422214" y="1746926"/>
              <a:ext cx="0" cy="1620000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文本框 22"/>
            <p:cNvSpPr txBox="1"/>
            <p:nvPr/>
          </p:nvSpPr>
          <p:spPr>
            <a:xfrm>
              <a:off x="7290563" y="2916201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雌蕊</a:t>
              </a:r>
              <a:endParaRPr lang="zh-CN" altLang="en-US" dirty="0"/>
            </a:p>
          </p:txBody>
        </p:sp>
        <p:cxnSp>
          <p:nvCxnSpPr>
            <p:cNvPr id="39" name="直接箭头连接符 38"/>
            <p:cNvCxnSpPr/>
            <p:nvPr/>
          </p:nvCxnSpPr>
          <p:spPr bwMode="auto">
            <a:xfrm>
              <a:off x="6775747" y="3076287"/>
              <a:ext cx="57600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 flipH="1">
              <a:off x="7841450" y="3076287"/>
              <a:ext cx="576000" cy="0"/>
            </a:xfrm>
            <a:prstGeom prst="straightConnector1">
              <a:avLst/>
            </a:prstGeom>
            <a:solidFill>
              <a:srgbClr val="DDDDDD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7" name="矩形 46"/>
            <p:cNvSpPr/>
            <p:nvPr/>
          </p:nvSpPr>
          <p:spPr bwMode="auto">
            <a:xfrm>
              <a:off x="6775746" y="3357691"/>
              <a:ext cx="1641703" cy="386360"/>
            </a:xfrm>
            <a:prstGeom prst="rect">
              <a:avLst/>
            </a:prstGeom>
            <a:solidFill>
              <a:srgbClr val="99FF99"/>
            </a:solidFill>
            <a:ln w="28575" cap="flat" cmpd="sng" algn="ctr">
              <a:solidFill>
                <a:srgbClr val="92270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457275" y="33916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4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926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要点小结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4482" y="876114"/>
            <a:ext cx="8515036" cy="5627971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是水稻的一个外轮花器官缺陷突变体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，突变表型集中在外稃、内稃和浆片上。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的突变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位点定位于水稻六号染色体的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LOC_Os06g10620 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基因第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17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个外显子上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10bp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碱基缺失造成其蛋白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翻译提前终止，蛋白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末端一个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KOW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结构域缺失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，导致了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的突变表型。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编码一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类转录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延伸因子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在水稻各个 生长时期的各个器官中广泛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表达。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起源于真核生物出现的时期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SPT5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类基因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在植物中发生了复制，水稻和拟南芥中分别包含 </a:t>
            </a:r>
            <a:r>
              <a:rPr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 </a:t>
            </a:r>
            <a:r>
              <a:rPr lang="en-US" altLang="zh-CN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SPT5 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可能通过与特异在水稻外轮花器官中表达的因子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，结合到转录复合体上，促进下游花器官发育基因的转录延伸。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600"/>
              </a:spcAft>
              <a:buNone/>
            </a:pP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911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讨论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08602" y="1297537"/>
            <a:ext cx="1184940" cy="369332"/>
          </a:xfrm>
          <a:prstGeom prst="rect">
            <a:avLst/>
          </a:prstGeom>
          <a:noFill/>
          <a:ln w="28575"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12"/>
          <p:cNvGrpSpPr/>
          <p:nvPr/>
        </p:nvGrpSpPr>
        <p:grpSpPr bwMode="auto">
          <a:xfrm>
            <a:off x="2036548" y="2066514"/>
            <a:ext cx="1309940" cy="3913434"/>
            <a:chOff x="4284663" y="1916113"/>
            <a:chExt cx="358775" cy="1800225"/>
          </a:xfrm>
          <a:solidFill>
            <a:srgbClr val="FFFF99"/>
          </a:solidFill>
        </p:grpSpPr>
        <p:sp>
          <p:nvSpPr>
            <p:cNvPr id="5" name="Line 29"/>
            <p:cNvSpPr>
              <a:spLocks noChangeShapeType="1"/>
            </p:cNvSpPr>
            <p:nvPr/>
          </p:nvSpPr>
          <p:spPr bwMode="auto">
            <a:xfrm>
              <a:off x="4427538" y="2852738"/>
              <a:ext cx="215900" cy="863600"/>
            </a:xfrm>
            <a:prstGeom prst="line">
              <a:avLst/>
            </a:prstGeom>
            <a:grpFill/>
            <a:ln w="76200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" name="Oval 33"/>
            <p:cNvSpPr>
              <a:spLocks noChangeArrowheads="1"/>
            </p:cNvSpPr>
            <p:nvPr/>
          </p:nvSpPr>
          <p:spPr bwMode="auto">
            <a:xfrm>
              <a:off x="4284663" y="1916113"/>
              <a:ext cx="287337" cy="1008062"/>
            </a:xfrm>
            <a:prstGeom prst="ellipse">
              <a:avLst/>
            </a:prstGeom>
            <a:grp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/>
        </p:nvSpPr>
        <p:spPr bwMode="auto">
          <a:xfrm rot="7125282" flipH="1">
            <a:off x="1719616" y="3230271"/>
            <a:ext cx="1685186" cy="2938804"/>
          </a:xfrm>
          <a:prstGeom prst="rtTriangle">
            <a:avLst/>
          </a:prstGeom>
          <a:solidFill>
            <a:srgbClr val="CCFFFF"/>
          </a:solidFill>
          <a:ln w="9525" algn="ctr">
            <a:solidFill>
              <a:srgbClr val="CC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13"/>
          <p:cNvGrpSpPr/>
          <p:nvPr/>
        </p:nvGrpSpPr>
        <p:grpSpPr bwMode="auto">
          <a:xfrm>
            <a:off x="4247935" y="2252868"/>
            <a:ext cx="1330749" cy="3727081"/>
            <a:chOff x="5003800" y="1916113"/>
            <a:chExt cx="433388" cy="1800225"/>
          </a:xfrm>
          <a:solidFill>
            <a:srgbClr val="FFFF99"/>
          </a:solidFill>
        </p:grpSpPr>
        <p:sp>
          <p:nvSpPr>
            <p:cNvPr id="9" name="Line 32"/>
            <p:cNvSpPr>
              <a:spLocks noChangeShapeType="1"/>
            </p:cNvSpPr>
            <p:nvPr/>
          </p:nvSpPr>
          <p:spPr bwMode="auto">
            <a:xfrm flipH="1">
              <a:off x="5003800" y="2852738"/>
              <a:ext cx="287338" cy="863600"/>
            </a:xfrm>
            <a:prstGeom prst="line">
              <a:avLst/>
            </a:prstGeom>
            <a:grpFill/>
            <a:ln w="76200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Oval 30"/>
            <p:cNvSpPr>
              <a:spLocks noChangeArrowheads="1"/>
            </p:cNvSpPr>
            <p:nvPr/>
          </p:nvSpPr>
          <p:spPr bwMode="auto">
            <a:xfrm>
              <a:off x="5148263" y="1916113"/>
              <a:ext cx="288925" cy="1008062"/>
            </a:xfrm>
            <a:prstGeom prst="ellipse">
              <a:avLst/>
            </a:prstGeom>
            <a:grp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11" name="Oval 5"/>
          <p:cNvSpPr>
            <a:spLocks noChangeArrowheads="1"/>
          </p:cNvSpPr>
          <p:nvPr/>
        </p:nvSpPr>
        <p:spPr bwMode="auto">
          <a:xfrm>
            <a:off x="3092620" y="3805699"/>
            <a:ext cx="1367747" cy="2363270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3094376" y="4808245"/>
            <a:ext cx="1350188" cy="1286982"/>
          </a:xfrm>
          <a:prstGeom prst="ellipse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 rot="10800000">
            <a:off x="3714402" y="1196863"/>
            <a:ext cx="2982851" cy="4969441"/>
          </a:xfrm>
          <a:prstGeom prst="moon">
            <a:avLst>
              <a:gd name="adj" fmla="val 27204"/>
            </a:avLst>
          </a:prstGeom>
          <a:solidFill>
            <a:srgbClr val="66FF66"/>
          </a:solidFill>
          <a:ln w="9525">
            <a:solidFill>
              <a:srgbClr val="66FF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AutoShape 11"/>
          <p:cNvSpPr>
            <a:spLocks noChangeArrowheads="1"/>
          </p:cNvSpPr>
          <p:nvPr/>
        </p:nvSpPr>
        <p:spPr bwMode="auto">
          <a:xfrm>
            <a:off x="545123" y="1010509"/>
            <a:ext cx="3479993" cy="5193991"/>
          </a:xfrm>
          <a:prstGeom prst="moon">
            <a:avLst>
              <a:gd name="adj" fmla="val 18523"/>
            </a:avLst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1530970" y="4546068"/>
            <a:ext cx="852834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OsM4</a:t>
            </a:r>
          </a:p>
        </p:txBody>
      </p:sp>
      <p:sp>
        <p:nvSpPr>
          <p:cNvPr id="16" name="Text Box 7"/>
          <p:cNvSpPr txBox="1">
            <a:spLocks noChangeArrowheads="1"/>
          </p:cNvSpPr>
          <p:nvPr/>
        </p:nvSpPr>
        <p:spPr bwMode="auto">
          <a:xfrm>
            <a:off x="2185928" y="4904294"/>
            <a:ext cx="851528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SPW1</a:t>
            </a: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1767963" y="4324413"/>
            <a:ext cx="852834" cy="3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OsM6</a:t>
            </a: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3509208" y="4703156"/>
            <a:ext cx="828057" cy="3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OsM6</a:t>
            </a:r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>
            <a:off x="3489302" y="4924620"/>
            <a:ext cx="199775" cy="30538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 rot="194565">
            <a:off x="1318730" y="3946721"/>
            <a:ext cx="852833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OsM7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1719672" y="3983128"/>
            <a:ext cx="852833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OsM8</a:t>
            </a:r>
          </a:p>
        </p:txBody>
      </p:sp>
      <p:sp>
        <p:nvSpPr>
          <p:cNvPr id="22" name="Text Box 18"/>
          <p:cNvSpPr txBox="1">
            <a:spLocks noChangeArrowheads="1"/>
          </p:cNvSpPr>
          <p:nvPr/>
        </p:nvSpPr>
        <p:spPr bwMode="auto">
          <a:xfrm>
            <a:off x="3834795" y="5097994"/>
            <a:ext cx="768072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OsM7</a:t>
            </a:r>
          </a:p>
        </p:txBody>
      </p:sp>
      <p:sp>
        <p:nvSpPr>
          <p:cNvPr id="23" name="Text Box 19"/>
          <p:cNvSpPr txBox="1">
            <a:spLocks noChangeArrowheads="1"/>
          </p:cNvSpPr>
          <p:nvPr/>
        </p:nvSpPr>
        <p:spPr bwMode="auto">
          <a:xfrm>
            <a:off x="3551999" y="4940847"/>
            <a:ext cx="852833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OsM8</a:t>
            </a:r>
          </a:p>
        </p:txBody>
      </p:sp>
      <p:sp>
        <p:nvSpPr>
          <p:cNvPr id="24" name="Text Box 20"/>
          <p:cNvSpPr txBox="1">
            <a:spLocks noChangeArrowheads="1"/>
          </p:cNvSpPr>
          <p:nvPr/>
        </p:nvSpPr>
        <p:spPr bwMode="auto">
          <a:xfrm>
            <a:off x="3129072" y="5285101"/>
            <a:ext cx="852833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OsM13</a:t>
            </a:r>
          </a:p>
        </p:txBody>
      </p:sp>
      <p:sp>
        <p:nvSpPr>
          <p:cNvPr id="25" name="Line 22"/>
          <p:cNvSpPr>
            <a:spLocks noChangeShapeType="1"/>
          </p:cNvSpPr>
          <p:nvPr/>
        </p:nvSpPr>
        <p:spPr bwMode="auto">
          <a:xfrm flipV="1">
            <a:off x="3709550" y="5250338"/>
            <a:ext cx="142821" cy="8129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 flipH="1">
            <a:off x="3632373" y="5143248"/>
            <a:ext cx="54457" cy="10089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Line 24"/>
          <p:cNvSpPr>
            <a:spLocks noChangeShapeType="1"/>
          </p:cNvSpPr>
          <p:nvPr/>
        </p:nvSpPr>
        <p:spPr bwMode="auto">
          <a:xfrm flipH="1">
            <a:off x="1911192" y="4563368"/>
            <a:ext cx="61320" cy="5720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1733396" y="4137892"/>
            <a:ext cx="130671" cy="186521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1947850" y="4209596"/>
            <a:ext cx="79105" cy="11481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7"/>
          <p:cNvSpPr>
            <a:spLocks noChangeShapeType="1"/>
          </p:cNvSpPr>
          <p:nvPr/>
        </p:nvSpPr>
        <p:spPr bwMode="auto">
          <a:xfrm>
            <a:off x="1864067" y="4826062"/>
            <a:ext cx="325778" cy="1699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Text Box 28"/>
          <p:cNvSpPr txBox="1">
            <a:spLocks noChangeArrowheads="1"/>
          </p:cNvSpPr>
          <p:nvPr/>
        </p:nvSpPr>
        <p:spPr bwMode="auto">
          <a:xfrm>
            <a:off x="6110553" y="4184419"/>
            <a:ext cx="793877" cy="3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OsM6</a:t>
            </a:r>
          </a:p>
        </p:txBody>
      </p:sp>
      <p:sp>
        <p:nvSpPr>
          <p:cNvPr id="32" name="Line 29"/>
          <p:cNvSpPr>
            <a:spLocks noChangeShapeType="1"/>
          </p:cNvSpPr>
          <p:nvPr/>
        </p:nvSpPr>
        <p:spPr bwMode="auto">
          <a:xfrm flipV="1">
            <a:off x="5974579" y="4369082"/>
            <a:ext cx="166964" cy="211748"/>
          </a:xfrm>
          <a:prstGeom prst="line">
            <a:avLst/>
          </a:prstGeom>
          <a:ln w="1905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 flipH="1" flipV="1">
            <a:off x="5903952" y="4550588"/>
            <a:ext cx="142482" cy="6239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矩形 194"/>
          <p:cNvSpPr>
            <a:spLocks noChangeArrowheads="1"/>
          </p:cNvSpPr>
          <p:nvPr/>
        </p:nvSpPr>
        <p:spPr bwMode="auto">
          <a:xfrm>
            <a:off x="2290484" y="2346331"/>
            <a:ext cx="92586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OsM2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OsM4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OsM58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OsM7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OsM8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OsM6</a:t>
            </a:r>
            <a:endParaRPr lang="zh-CN" altLang="en-US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195"/>
          <p:cNvSpPr>
            <a:spLocks noChangeArrowheads="1"/>
          </p:cNvSpPr>
          <p:nvPr/>
        </p:nvSpPr>
        <p:spPr bwMode="auto">
          <a:xfrm>
            <a:off x="3488887" y="4427000"/>
            <a:ext cx="806121" cy="3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OsM58 </a:t>
            </a:r>
            <a:endParaRPr lang="zh-CN" altLang="en-US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197"/>
          <p:cNvSpPr>
            <a:spLocks noChangeArrowheads="1"/>
          </p:cNvSpPr>
          <p:nvPr/>
        </p:nvSpPr>
        <p:spPr bwMode="auto">
          <a:xfrm>
            <a:off x="307981" y="3246367"/>
            <a:ext cx="1056426" cy="71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OsM17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8" name="矩形 198"/>
          <p:cNvSpPr>
            <a:spLocks noChangeArrowheads="1"/>
          </p:cNvSpPr>
          <p:nvPr/>
        </p:nvSpPr>
        <p:spPr bwMode="auto">
          <a:xfrm>
            <a:off x="593456" y="3886229"/>
            <a:ext cx="336439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</a:p>
        </p:txBody>
      </p:sp>
      <p:sp>
        <p:nvSpPr>
          <p:cNvPr id="39" name="矩形 199"/>
          <p:cNvSpPr>
            <a:spLocks noChangeArrowheads="1"/>
          </p:cNvSpPr>
          <p:nvPr/>
        </p:nvSpPr>
        <p:spPr bwMode="auto">
          <a:xfrm>
            <a:off x="2470481" y="5431861"/>
            <a:ext cx="556399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OsM17</a:t>
            </a:r>
          </a:p>
        </p:txBody>
      </p:sp>
      <p:cxnSp>
        <p:nvCxnSpPr>
          <p:cNvPr id="40" name="直接箭头连接符 39"/>
          <p:cNvCxnSpPr/>
          <p:nvPr/>
        </p:nvCxnSpPr>
        <p:spPr bwMode="auto">
          <a:xfrm flipV="1">
            <a:off x="3770348" y="4618621"/>
            <a:ext cx="0" cy="138707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Text Box 6"/>
          <p:cNvSpPr txBox="1">
            <a:spLocks noChangeArrowheads="1"/>
          </p:cNvSpPr>
          <p:nvPr/>
        </p:nvSpPr>
        <p:spPr bwMode="auto">
          <a:xfrm>
            <a:off x="1850102" y="4642984"/>
            <a:ext cx="852834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OsM2</a:t>
            </a:r>
          </a:p>
        </p:txBody>
      </p:sp>
      <p:sp>
        <p:nvSpPr>
          <p:cNvPr id="42" name="矩形 202"/>
          <p:cNvSpPr>
            <a:spLocks noChangeArrowheads="1"/>
          </p:cNvSpPr>
          <p:nvPr/>
        </p:nvSpPr>
        <p:spPr bwMode="auto">
          <a:xfrm>
            <a:off x="5665559" y="4550250"/>
            <a:ext cx="336439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</a:p>
        </p:txBody>
      </p:sp>
      <p:sp>
        <p:nvSpPr>
          <p:cNvPr id="43" name="矩形 203"/>
          <p:cNvSpPr>
            <a:spLocks noChangeArrowheads="1"/>
          </p:cNvSpPr>
          <p:nvPr/>
        </p:nvSpPr>
        <p:spPr bwMode="auto">
          <a:xfrm>
            <a:off x="3095331" y="4612168"/>
            <a:ext cx="336439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</a:p>
        </p:txBody>
      </p:sp>
      <p:sp>
        <p:nvSpPr>
          <p:cNvPr id="44" name="Line 29"/>
          <p:cNvSpPr>
            <a:spLocks noChangeShapeType="1"/>
          </p:cNvSpPr>
          <p:nvPr/>
        </p:nvSpPr>
        <p:spPr bwMode="auto">
          <a:xfrm flipV="1">
            <a:off x="2630852" y="4727479"/>
            <a:ext cx="488105" cy="254588"/>
          </a:xfrm>
          <a:prstGeom prst="line">
            <a:avLst/>
          </a:prstGeom>
          <a:ln w="1905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 flipH="1" flipV="1">
            <a:off x="2604248" y="4918224"/>
            <a:ext cx="71242" cy="137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Line 30"/>
          <p:cNvSpPr>
            <a:spLocks noChangeShapeType="1"/>
          </p:cNvSpPr>
          <p:nvPr/>
        </p:nvSpPr>
        <p:spPr bwMode="auto">
          <a:xfrm flipH="1" flipV="1">
            <a:off x="3083199" y="4665955"/>
            <a:ext cx="71242" cy="13798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7" name="直接箭头连接符 46"/>
          <p:cNvCxnSpPr/>
          <p:nvPr/>
        </p:nvCxnSpPr>
        <p:spPr bwMode="auto">
          <a:xfrm>
            <a:off x="2181374" y="4511520"/>
            <a:ext cx="249320" cy="43016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Line 27"/>
          <p:cNvSpPr>
            <a:spLocks noChangeShapeType="1"/>
          </p:cNvSpPr>
          <p:nvPr/>
        </p:nvSpPr>
        <p:spPr bwMode="auto">
          <a:xfrm>
            <a:off x="2173172" y="4870477"/>
            <a:ext cx="73763" cy="541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diamond" w="med" len="lg"/>
            <a:tailEnd type="diamond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TextBox 92"/>
          <p:cNvSpPr txBox="1">
            <a:spLocks noChangeArrowheads="1"/>
          </p:cNvSpPr>
          <p:nvPr/>
        </p:nvSpPr>
        <p:spPr bwMode="auto">
          <a:xfrm>
            <a:off x="907962" y="2252868"/>
            <a:ext cx="997898" cy="4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lemma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Box 93"/>
          <p:cNvSpPr txBox="1">
            <a:spLocks noChangeArrowheads="1"/>
          </p:cNvSpPr>
          <p:nvPr/>
        </p:nvSpPr>
        <p:spPr bwMode="auto">
          <a:xfrm>
            <a:off x="4647305" y="1383217"/>
            <a:ext cx="849035" cy="3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palea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4"/>
          <p:cNvSpPr txBox="1">
            <a:spLocks noChangeArrowheads="1"/>
          </p:cNvSpPr>
          <p:nvPr/>
        </p:nvSpPr>
        <p:spPr bwMode="auto">
          <a:xfrm>
            <a:off x="1261859" y="3259393"/>
            <a:ext cx="1059721" cy="4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lodicule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5"/>
          <p:cNvSpPr txBox="1">
            <a:spLocks noChangeArrowheads="1"/>
          </p:cNvSpPr>
          <p:nvPr/>
        </p:nvSpPr>
        <p:spPr bwMode="auto">
          <a:xfrm>
            <a:off x="2189845" y="1967823"/>
            <a:ext cx="1156643" cy="4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stamen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TextBox 96"/>
          <p:cNvSpPr txBox="1">
            <a:spLocks noChangeArrowheads="1"/>
          </p:cNvSpPr>
          <p:nvPr/>
        </p:nvSpPr>
        <p:spPr bwMode="auto">
          <a:xfrm>
            <a:off x="3422194" y="3541103"/>
            <a:ext cx="1108768" cy="408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carpel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TextBox 97"/>
          <p:cNvSpPr txBox="1">
            <a:spLocks noChangeArrowheads="1"/>
          </p:cNvSpPr>
          <p:nvPr/>
        </p:nvSpPr>
        <p:spPr bwMode="auto">
          <a:xfrm>
            <a:off x="3460733" y="5770597"/>
            <a:ext cx="849035" cy="3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ovule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215"/>
          <p:cNvSpPr>
            <a:spLocks noChangeArrowheads="1"/>
          </p:cNvSpPr>
          <p:nvPr/>
        </p:nvSpPr>
        <p:spPr bwMode="auto">
          <a:xfrm>
            <a:off x="3507237" y="4266597"/>
            <a:ext cx="628114" cy="306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</a:t>
            </a:r>
          </a:p>
        </p:txBody>
      </p:sp>
      <p:sp>
        <p:nvSpPr>
          <p:cNvPr id="56" name="矩形 216"/>
          <p:cNvSpPr>
            <a:spLocks noChangeArrowheads="1"/>
          </p:cNvSpPr>
          <p:nvPr/>
        </p:nvSpPr>
        <p:spPr bwMode="auto">
          <a:xfrm>
            <a:off x="3489302" y="4018415"/>
            <a:ext cx="489996" cy="238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</a:p>
        </p:txBody>
      </p:sp>
      <p:sp>
        <p:nvSpPr>
          <p:cNvPr id="57" name="Line 29"/>
          <p:cNvSpPr>
            <a:spLocks noChangeShapeType="1"/>
          </p:cNvSpPr>
          <p:nvPr/>
        </p:nvSpPr>
        <p:spPr bwMode="auto">
          <a:xfrm flipH="1" flipV="1">
            <a:off x="3226058" y="4825802"/>
            <a:ext cx="100080" cy="417874"/>
          </a:xfrm>
          <a:prstGeom prst="line">
            <a:avLst/>
          </a:prstGeom>
          <a:ln w="19050"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8" name="Line 30"/>
          <p:cNvSpPr>
            <a:spLocks noChangeShapeType="1"/>
          </p:cNvSpPr>
          <p:nvPr/>
        </p:nvSpPr>
        <p:spPr bwMode="auto">
          <a:xfrm flipH="1" flipV="1">
            <a:off x="3168737" y="4832438"/>
            <a:ext cx="116004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3343696" y="4808245"/>
            <a:ext cx="79009" cy="42138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/>
          <p:nvPr/>
        </p:nvCxnSpPr>
        <p:spPr bwMode="auto">
          <a:xfrm flipH="1" flipV="1">
            <a:off x="2039156" y="4148074"/>
            <a:ext cx="38627" cy="212449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/>
          <p:nvPr/>
        </p:nvCxnSpPr>
        <p:spPr bwMode="auto">
          <a:xfrm flipH="1" flipV="1">
            <a:off x="1601969" y="4162120"/>
            <a:ext cx="261610" cy="198403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 bwMode="auto">
          <a:xfrm>
            <a:off x="3947681" y="4889010"/>
            <a:ext cx="201913" cy="254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 bwMode="auto">
          <a:xfrm>
            <a:off x="3831800" y="4880232"/>
            <a:ext cx="7023" cy="135194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矩形 224"/>
          <p:cNvSpPr>
            <a:spLocks noChangeArrowheads="1"/>
          </p:cNvSpPr>
          <p:nvPr/>
        </p:nvSpPr>
        <p:spPr bwMode="auto">
          <a:xfrm>
            <a:off x="5228925" y="397190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OsM32</a:t>
            </a:r>
            <a:endParaRPr lang="zh-CN" altLang="en-US" sz="18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Line 29"/>
          <p:cNvSpPr>
            <a:spLocks noChangeShapeType="1"/>
          </p:cNvSpPr>
          <p:nvPr/>
        </p:nvSpPr>
        <p:spPr bwMode="auto">
          <a:xfrm>
            <a:off x="5908798" y="4264792"/>
            <a:ext cx="71049" cy="309016"/>
          </a:xfrm>
          <a:prstGeom prst="line">
            <a:avLst/>
          </a:prstGeom>
          <a:ln w="31750"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6" name="矩形 226"/>
          <p:cNvSpPr>
            <a:spLocks noChangeArrowheads="1"/>
          </p:cNvSpPr>
          <p:nvPr/>
        </p:nvSpPr>
        <p:spPr bwMode="auto">
          <a:xfrm>
            <a:off x="3025723" y="239986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OsM32</a:t>
            </a:r>
            <a:endParaRPr lang="zh-CN" altLang="en-US" sz="18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7" name="直接连接符 66"/>
          <p:cNvCxnSpPr/>
          <p:nvPr/>
        </p:nvCxnSpPr>
        <p:spPr bwMode="auto">
          <a:xfrm>
            <a:off x="2818719" y="2543298"/>
            <a:ext cx="247564" cy="8779"/>
          </a:xfrm>
          <a:prstGeom prst="line">
            <a:avLst/>
          </a:prstGeom>
          <a:ln w="317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 bwMode="auto">
          <a:xfrm flipV="1">
            <a:off x="2841545" y="2660935"/>
            <a:ext cx="249320" cy="19313"/>
          </a:xfrm>
          <a:prstGeom prst="line">
            <a:avLst/>
          </a:prstGeom>
          <a:ln w="317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229"/>
          <p:cNvSpPr>
            <a:spLocks noChangeArrowheads="1"/>
          </p:cNvSpPr>
          <p:nvPr/>
        </p:nvSpPr>
        <p:spPr bwMode="auto">
          <a:xfrm>
            <a:off x="2146088" y="5165451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OsM32</a:t>
            </a:r>
            <a:endParaRPr lang="zh-CN" altLang="en-US" sz="18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Line 29"/>
          <p:cNvSpPr>
            <a:spLocks noChangeShapeType="1"/>
          </p:cNvSpPr>
          <p:nvPr/>
        </p:nvSpPr>
        <p:spPr bwMode="auto">
          <a:xfrm flipV="1">
            <a:off x="2706350" y="4729235"/>
            <a:ext cx="396805" cy="475814"/>
          </a:xfrm>
          <a:prstGeom prst="line">
            <a:avLst/>
          </a:prstGeom>
          <a:ln w="31750">
            <a:solidFill>
              <a:schemeClr val="tx1"/>
            </a:solidFill>
            <a:headEnd/>
            <a:tailEnd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1" name="直接连接符 70"/>
          <p:cNvCxnSpPr/>
          <p:nvPr/>
        </p:nvCxnSpPr>
        <p:spPr bwMode="auto">
          <a:xfrm>
            <a:off x="2084806" y="4876720"/>
            <a:ext cx="210693" cy="333597"/>
          </a:xfrm>
          <a:prstGeom prst="line">
            <a:avLst/>
          </a:prstGeom>
          <a:ln w="317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 bwMode="auto">
          <a:xfrm>
            <a:off x="1800371" y="4862674"/>
            <a:ext cx="416119" cy="403828"/>
          </a:xfrm>
          <a:prstGeom prst="line">
            <a:avLst/>
          </a:prstGeom>
          <a:ln w="31750">
            <a:solidFill>
              <a:schemeClr val="tx1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AutoShape 4"/>
          <p:cNvSpPr>
            <a:spLocks noChangeArrowheads="1"/>
          </p:cNvSpPr>
          <p:nvPr/>
        </p:nvSpPr>
        <p:spPr bwMode="auto">
          <a:xfrm rot="16200000">
            <a:off x="3403862" y="3742812"/>
            <a:ext cx="869652" cy="4474278"/>
          </a:xfrm>
          <a:prstGeom prst="moon">
            <a:avLst>
              <a:gd name="adj" fmla="val 39009"/>
            </a:avLst>
          </a:prstGeom>
          <a:solidFill>
            <a:srgbClr val="00CC00"/>
          </a:solidFill>
          <a:ln w="9525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TextBox 98"/>
          <p:cNvSpPr txBox="1">
            <a:spLocks noChangeArrowheads="1"/>
          </p:cNvSpPr>
          <p:nvPr/>
        </p:nvSpPr>
        <p:spPr bwMode="auto">
          <a:xfrm>
            <a:off x="3029852" y="6085037"/>
            <a:ext cx="1807792" cy="318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sterile lemma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/>
          <p:nvPr/>
        </p:nvCxnSpPr>
        <p:spPr bwMode="auto">
          <a:xfrm>
            <a:off x="1341198" y="1518990"/>
            <a:ext cx="311612" cy="386009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9" name="直接箭头连接符 78"/>
          <p:cNvCxnSpPr/>
          <p:nvPr/>
        </p:nvCxnSpPr>
        <p:spPr bwMode="auto">
          <a:xfrm>
            <a:off x="1341198" y="1515467"/>
            <a:ext cx="3789030" cy="383457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1" name="直接箭头连接符 80"/>
          <p:cNvCxnSpPr/>
          <p:nvPr/>
        </p:nvCxnSpPr>
        <p:spPr bwMode="auto">
          <a:xfrm>
            <a:off x="1321144" y="1523583"/>
            <a:ext cx="178369" cy="2292396"/>
          </a:xfrm>
          <a:prstGeom prst="straightConnector1">
            <a:avLst/>
          </a:prstGeom>
          <a:solidFill>
            <a:srgbClr val="DDDDDD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接连接符 90"/>
          <p:cNvCxnSpPr>
            <a:endCxn id="11" idx="6"/>
          </p:cNvCxnSpPr>
          <p:nvPr/>
        </p:nvCxnSpPr>
        <p:spPr bwMode="auto">
          <a:xfrm>
            <a:off x="4084465" y="4579086"/>
            <a:ext cx="375902" cy="408248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 bwMode="auto">
          <a:xfrm flipV="1">
            <a:off x="3758962" y="5255361"/>
            <a:ext cx="678271" cy="211970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矩形 224"/>
          <p:cNvSpPr>
            <a:spLocks noChangeArrowheads="1"/>
          </p:cNvSpPr>
          <p:nvPr/>
        </p:nvSpPr>
        <p:spPr bwMode="auto">
          <a:xfrm>
            <a:off x="4234672" y="4928824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OsM32</a:t>
            </a:r>
            <a:endParaRPr lang="zh-CN" altLang="en-US" sz="1800" dirty="0">
              <a:solidFill>
                <a:srgbClr val="FF0000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4" name="直接连接符 103"/>
          <p:cNvCxnSpPr/>
          <p:nvPr/>
        </p:nvCxnSpPr>
        <p:spPr bwMode="auto">
          <a:xfrm flipV="1">
            <a:off x="5722234" y="3481414"/>
            <a:ext cx="222088" cy="524292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 bwMode="auto">
          <a:xfrm>
            <a:off x="6071449" y="4083023"/>
            <a:ext cx="275775" cy="147907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 bwMode="auto">
          <a:xfrm>
            <a:off x="2072341" y="4556889"/>
            <a:ext cx="355313" cy="693449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 bwMode="auto">
          <a:xfrm flipH="1">
            <a:off x="2770496" y="2719140"/>
            <a:ext cx="668697" cy="979403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 bwMode="auto">
          <a:xfrm flipH="1">
            <a:off x="2797791" y="2700432"/>
            <a:ext cx="540890" cy="807043"/>
          </a:xfrm>
          <a:prstGeom prst="line">
            <a:avLst/>
          </a:prstGeom>
          <a:ln w="31750">
            <a:solidFill>
              <a:srgbClr val="FF0000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文本框 125"/>
          <p:cNvSpPr txBox="1"/>
          <p:nvPr/>
        </p:nvSpPr>
        <p:spPr>
          <a:xfrm>
            <a:off x="6665052" y="1079206"/>
            <a:ext cx="2247089" cy="3868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参与调控水稻外稃、内稃和浆片的发育。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类基因，通过与水稻中其他同源异型基因互作参与各轮花器官的调控。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650648" y="2141081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BLS1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OsCR4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TOB1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196"/>
          <p:cNvSpPr>
            <a:spLocks noChangeArrowheads="1"/>
          </p:cNvSpPr>
          <p:nvPr/>
        </p:nvSpPr>
        <p:spPr bwMode="auto">
          <a:xfrm>
            <a:off x="5870307" y="2770241"/>
            <a:ext cx="109391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DP1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REP1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OsM15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  <a:endParaRPr lang="en-US" altLang="zh-CN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OsM34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OsM17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200" b="1" i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059216" y="4769058"/>
            <a:ext cx="12623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JMJ706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DH1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endParaRPr lang="en-US" altLang="zh-CN" sz="1200" b="1" i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OPB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7" name="直接箭头连接符 96"/>
          <p:cNvCxnSpPr/>
          <p:nvPr/>
        </p:nvCxnSpPr>
        <p:spPr bwMode="auto">
          <a:xfrm>
            <a:off x="5750252" y="4974131"/>
            <a:ext cx="0" cy="236186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99" name="组合 98"/>
          <p:cNvGrpSpPr/>
          <p:nvPr/>
        </p:nvGrpSpPr>
        <p:grpSpPr>
          <a:xfrm>
            <a:off x="349946" y="4181433"/>
            <a:ext cx="1410315" cy="1015663"/>
            <a:chOff x="1155282" y="4124331"/>
            <a:chExt cx="1410315" cy="1015663"/>
          </a:xfrm>
        </p:grpSpPr>
        <p:cxnSp>
          <p:nvCxnSpPr>
            <p:cNvPr id="100" name="直接箭头连接符 99"/>
            <p:cNvCxnSpPr/>
            <p:nvPr/>
          </p:nvCxnSpPr>
          <p:spPr bwMode="auto">
            <a:xfrm flipH="1">
              <a:off x="1863049" y="4302541"/>
              <a:ext cx="2577" cy="26442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1" name="矩形 100"/>
            <p:cNvSpPr/>
            <p:nvPr/>
          </p:nvSpPr>
          <p:spPr>
            <a:xfrm>
              <a:off x="1155282" y="4124331"/>
              <a:ext cx="141031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JMJ706</a:t>
              </a:r>
            </a:p>
            <a:p>
              <a:pPr lvl="0" algn="ctr">
                <a:spcBef>
                  <a:spcPct val="0"/>
                </a:spcBef>
              </a:pP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DH1</a:t>
              </a:r>
            </a:p>
            <a:p>
              <a:pPr lvl="0" algn="ctr">
                <a:spcBef>
                  <a:spcPct val="0"/>
                </a:spcBef>
              </a:pP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12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OPB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353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任意多边形 90"/>
          <p:cNvSpPr/>
          <p:nvPr/>
        </p:nvSpPr>
        <p:spPr bwMode="auto">
          <a:xfrm>
            <a:off x="931121" y="1268473"/>
            <a:ext cx="3738919" cy="4852631"/>
          </a:xfrm>
          <a:custGeom>
            <a:avLst/>
            <a:gdLst>
              <a:gd name="connsiteX0" fmla="*/ 797537 w 3738919"/>
              <a:gd name="connsiteY0" fmla="*/ 4852631 h 4852631"/>
              <a:gd name="connsiteX1" fmla="*/ 744374 w 3738919"/>
              <a:gd name="connsiteY1" fmla="*/ 4533655 h 4852631"/>
              <a:gd name="connsiteX2" fmla="*/ 723109 w 3738919"/>
              <a:gd name="connsiteY2" fmla="*/ 4310371 h 4852631"/>
              <a:gd name="connsiteX3" fmla="*/ 712477 w 3738919"/>
              <a:gd name="connsiteY3" fmla="*/ 4225310 h 4852631"/>
              <a:gd name="connsiteX4" fmla="*/ 499826 w 3738919"/>
              <a:gd name="connsiteY4" fmla="*/ 4044557 h 4852631"/>
              <a:gd name="connsiteX5" fmla="*/ 436030 w 3738919"/>
              <a:gd name="connsiteY5" fmla="*/ 3842538 h 4852631"/>
              <a:gd name="connsiteX6" fmla="*/ 467928 w 3738919"/>
              <a:gd name="connsiteY6" fmla="*/ 3725580 h 4852631"/>
              <a:gd name="connsiteX7" fmla="*/ 669947 w 3738919"/>
              <a:gd name="connsiteY7" fmla="*/ 3693683 h 4852631"/>
              <a:gd name="connsiteX8" fmla="*/ 914495 w 3738919"/>
              <a:gd name="connsiteY8" fmla="*/ 3661785 h 4852631"/>
              <a:gd name="connsiteX9" fmla="*/ 999556 w 3738919"/>
              <a:gd name="connsiteY9" fmla="*/ 3587357 h 4852631"/>
              <a:gd name="connsiteX10" fmla="*/ 957026 w 3738919"/>
              <a:gd name="connsiteY10" fmla="*/ 3427869 h 4852631"/>
              <a:gd name="connsiteX11" fmla="*/ 733742 w 3738919"/>
              <a:gd name="connsiteY11" fmla="*/ 3289645 h 4852631"/>
              <a:gd name="connsiteX12" fmla="*/ 563621 w 3738919"/>
              <a:gd name="connsiteY12" fmla="*/ 3236483 h 4852631"/>
              <a:gd name="connsiteX13" fmla="*/ 436030 w 3738919"/>
              <a:gd name="connsiteY13" fmla="*/ 3087627 h 4852631"/>
              <a:gd name="connsiteX14" fmla="*/ 202114 w 3738919"/>
              <a:gd name="connsiteY14" fmla="*/ 2853710 h 4852631"/>
              <a:gd name="connsiteX15" fmla="*/ 159584 w 3738919"/>
              <a:gd name="connsiteY15" fmla="*/ 2545366 h 4852631"/>
              <a:gd name="connsiteX16" fmla="*/ 212747 w 3738919"/>
              <a:gd name="connsiteY16" fmla="*/ 2385878 h 4852631"/>
              <a:gd name="connsiteX17" fmla="*/ 340337 w 3738919"/>
              <a:gd name="connsiteY17" fmla="*/ 2205124 h 4852631"/>
              <a:gd name="connsiteX18" fmla="*/ 499826 w 3738919"/>
              <a:gd name="connsiteY18" fmla="*/ 2173227 h 4852631"/>
              <a:gd name="connsiteX19" fmla="*/ 733742 w 3738919"/>
              <a:gd name="connsiteY19" fmla="*/ 2194492 h 4852631"/>
              <a:gd name="connsiteX20" fmla="*/ 808170 w 3738919"/>
              <a:gd name="connsiteY20" fmla="*/ 2226390 h 4852631"/>
              <a:gd name="connsiteX21" fmla="*/ 648681 w 3738919"/>
              <a:gd name="connsiteY21" fmla="*/ 1981841 h 4852631"/>
              <a:gd name="connsiteX22" fmla="*/ 414765 w 3738919"/>
              <a:gd name="connsiteY22" fmla="*/ 1779822 h 4852631"/>
              <a:gd name="connsiteX23" fmla="*/ 340337 w 3738919"/>
              <a:gd name="connsiteY23" fmla="*/ 1662864 h 4852631"/>
              <a:gd name="connsiteX24" fmla="*/ 329705 w 3738919"/>
              <a:gd name="connsiteY24" fmla="*/ 1662864 h 4852631"/>
              <a:gd name="connsiteX25" fmla="*/ 74523 w 3738919"/>
              <a:gd name="connsiteY25" fmla="*/ 1343887 h 4852631"/>
              <a:gd name="connsiteX26" fmla="*/ 95 w 3738919"/>
              <a:gd name="connsiteY26" fmla="*/ 886687 h 4852631"/>
              <a:gd name="connsiteX27" fmla="*/ 63891 w 3738919"/>
              <a:gd name="connsiteY27" fmla="*/ 588976 h 4852631"/>
              <a:gd name="connsiteX28" fmla="*/ 255277 w 3738919"/>
              <a:gd name="connsiteY28" fmla="*/ 408222 h 4852631"/>
              <a:gd name="connsiteX29" fmla="*/ 627416 w 3738919"/>
              <a:gd name="connsiteY29" fmla="*/ 418855 h 4852631"/>
              <a:gd name="connsiteX30" fmla="*/ 786905 w 3738919"/>
              <a:gd name="connsiteY30" fmla="*/ 535813 h 4852631"/>
              <a:gd name="connsiteX31" fmla="*/ 829435 w 3738919"/>
              <a:gd name="connsiteY31" fmla="*/ 578343 h 4852631"/>
              <a:gd name="connsiteX32" fmla="*/ 1148412 w 3738919"/>
              <a:gd name="connsiteY32" fmla="*/ 280631 h 4852631"/>
              <a:gd name="connsiteX33" fmla="*/ 1371695 w 3738919"/>
              <a:gd name="connsiteY33" fmla="*/ 131776 h 4852631"/>
              <a:gd name="connsiteX34" fmla="*/ 1509919 w 3738919"/>
              <a:gd name="connsiteY34" fmla="*/ 46715 h 4852631"/>
              <a:gd name="connsiteX35" fmla="*/ 1850160 w 3738919"/>
              <a:gd name="connsiteY35" fmla="*/ 4185 h 4852631"/>
              <a:gd name="connsiteX36" fmla="*/ 2147872 w 3738919"/>
              <a:gd name="connsiteY36" fmla="*/ 14817 h 4852631"/>
              <a:gd name="connsiteX37" fmla="*/ 2360523 w 3738919"/>
              <a:gd name="connsiteY37" fmla="*/ 121143 h 4852631"/>
              <a:gd name="connsiteX38" fmla="*/ 2573174 w 3738919"/>
              <a:gd name="connsiteY38" fmla="*/ 195571 h 4852631"/>
              <a:gd name="connsiteX39" fmla="*/ 2785826 w 3738919"/>
              <a:gd name="connsiteY39" fmla="*/ 355059 h 4852631"/>
              <a:gd name="connsiteX40" fmla="*/ 2924049 w 3738919"/>
              <a:gd name="connsiteY40" fmla="*/ 546445 h 4852631"/>
              <a:gd name="connsiteX41" fmla="*/ 2998477 w 3738919"/>
              <a:gd name="connsiteY41" fmla="*/ 642138 h 4852631"/>
              <a:gd name="connsiteX42" fmla="*/ 3115435 w 3738919"/>
              <a:gd name="connsiteY42" fmla="*/ 684669 h 4852631"/>
              <a:gd name="connsiteX43" fmla="*/ 3264291 w 3738919"/>
              <a:gd name="connsiteY43" fmla="*/ 695301 h 4852631"/>
              <a:gd name="connsiteX44" fmla="*/ 3370616 w 3738919"/>
              <a:gd name="connsiteY44" fmla="*/ 769729 h 4852631"/>
              <a:gd name="connsiteX45" fmla="*/ 3445044 w 3738919"/>
              <a:gd name="connsiteY45" fmla="*/ 865422 h 4852631"/>
              <a:gd name="connsiteX46" fmla="*/ 3434412 w 3738919"/>
              <a:gd name="connsiteY46" fmla="*/ 1078073 h 4852631"/>
              <a:gd name="connsiteX47" fmla="*/ 3381249 w 3738919"/>
              <a:gd name="connsiteY47" fmla="*/ 1184399 h 4852631"/>
              <a:gd name="connsiteX48" fmla="*/ 3274923 w 3738919"/>
              <a:gd name="connsiteY48" fmla="*/ 1269459 h 4852631"/>
              <a:gd name="connsiteX49" fmla="*/ 3221760 w 3738919"/>
              <a:gd name="connsiteY49" fmla="*/ 1365152 h 4852631"/>
              <a:gd name="connsiteX50" fmla="*/ 3211128 w 3738919"/>
              <a:gd name="connsiteY50" fmla="*/ 1514008 h 4852631"/>
              <a:gd name="connsiteX51" fmla="*/ 3264291 w 3738919"/>
              <a:gd name="connsiteY51" fmla="*/ 1588436 h 4852631"/>
              <a:gd name="connsiteX52" fmla="*/ 3370616 w 3738919"/>
              <a:gd name="connsiteY52" fmla="*/ 1439580 h 4852631"/>
              <a:gd name="connsiteX53" fmla="*/ 3487574 w 3738919"/>
              <a:gd name="connsiteY53" fmla="*/ 1418315 h 4852631"/>
              <a:gd name="connsiteX54" fmla="*/ 3593900 w 3738919"/>
              <a:gd name="connsiteY54" fmla="*/ 1471478 h 4852631"/>
              <a:gd name="connsiteX55" fmla="*/ 3668328 w 3738919"/>
              <a:gd name="connsiteY55" fmla="*/ 1545906 h 4852631"/>
              <a:gd name="connsiteX56" fmla="*/ 3732123 w 3738919"/>
              <a:gd name="connsiteY56" fmla="*/ 1758557 h 4852631"/>
              <a:gd name="connsiteX57" fmla="*/ 3721491 w 3738919"/>
              <a:gd name="connsiteY57" fmla="*/ 2077534 h 4852631"/>
              <a:gd name="connsiteX58" fmla="*/ 3593900 w 3738919"/>
              <a:gd name="connsiteY58" fmla="*/ 2385878 h 4852631"/>
              <a:gd name="connsiteX59" fmla="*/ 3487574 w 3738919"/>
              <a:gd name="connsiteY59" fmla="*/ 2619794 h 4852631"/>
              <a:gd name="connsiteX60" fmla="*/ 3423779 w 3738919"/>
              <a:gd name="connsiteY60" fmla="*/ 2758017 h 4852631"/>
              <a:gd name="connsiteX61" fmla="*/ 3498207 w 3738919"/>
              <a:gd name="connsiteY61" fmla="*/ 2874976 h 4852631"/>
              <a:gd name="connsiteX62" fmla="*/ 3647063 w 3738919"/>
              <a:gd name="connsiteY62" fmla="*/ 2874976 h 4852631"/>
              <a:gd name="connsiteX63" fmla="*/ 3732123 w 3738919"/>
              <a:gd name="connsiteY63" fmla="*/ 2991934 h 4852631"/>
              <a:gd name="connsiteX64" fmla="*/ 3689593 w 3738919"/>
              <a:gd name="connsiteY64" fmla="*/ 3119524 h 4852631"/>
              <a:gd name="connsiteX65" fmla="*/ 3625798 w 3738919"/>
              <a:gd name="connsiteY65" fmla="*/ 3257748 h 4852631"/>
              <a:gd name="connsiteX66" fmla="*/ 3551370 w 3738919"/>
              <a:gd name="connsiteY66" fmla="*/ 3470399 h 4852631"/>
              <a:gd name="connsiteX67" fmla="*/ 3551370 w 3738919"/>
              <a:gd name="connsiteY67" fmla="*/ 3512929 h 4852631"/>
              <a:gd name="connsiteX68" fmla="*/ 3498207 w 3738919"/>
              <a:gd name="connsiteY68" fmla="*/ 3831906 h 4852631"/>
              <a:gd name="connsiteX69" fmla="*/ 3455677 w 3738919"/>
              <a:gd name="connsiteY69" fmla="*/ 4129617 h 4852631"/>
              <a:gd name="connsiteX70" fmla="*/ 3402514 w 3738919"/>
              <a:gd name="connsiteY70" fmla="*/ 4469859 h 4852631"/>
              <a:gd name="connsiteX71" fmla="*/ 3349351 w 3738919"/>
              <a:gd name="connsiteY71" fmla="*/ 4671878 h 4852631"/>
              <a:gd name="connsiteX72" fmla="*/ 3338719 w 3738919"/>
              <a:gd name="connsiteY72" fmla="*/ 4799469 h 4852631"/>
              <a:gd name="connsiteX73" fmla="*/ 3338719 w 3738919"/>
              <a:gd name="connsiteY73" fmla="*/ 4841999 h 4852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738919" h="4852631">
                <a:moveTo>
                  <a:pt x="797537" y="4852631"/>
                </a:moveTo>
                <a:cubicBezTo>
                  <a:pt x="777158" y="4738331"/>
                  <a:pt x="756779" y="4624032"/>
                  <a:pt x="744374" y="4533655"/>
                </a:cubicBezTo>
                <a:cubicBezTo>
                  <a:pt x="731969" y="4443278"/>
                  <a:pt x="728425" y="4361762"/>
                  <a:pt x="723109" y="4310371"/>
                </a:cubicBezTo>
                <a:cubicBezTo>
                  <a:pt x="717793" y="4258980"/>
                  <a:pt x="749691" y="4269612"/>
                  <a:pt x="712477" y="4225310"/>
                </a:cubicBezTo>
                <a:cubicBezTo>
                  <a:pt x="675263" y="4181008"/>
                  <a:pt x="545900" y="4108352"/>
                  <a:pt x="499826" y="4044557"/>
                </a:cubicBezTo>
                <a:cubicBezTo>
                  <a:pt x="453751" y="3980762"/>
                  <a:pt x="441346" y="3895701"/>
                  <a:pt x="436030" y="3842538"/>
                </a:cubicBezTo>
                <a:cubicBezTo>
                  <a:pt x="430714" y="3789375"/>
                  <a:pt x="428942" y="3750389"/>
                  <a:pt x="467928" y="3725580"/>
                </a:cubicBezTo>
                <a:cubicBezTo>
                  <a:pt x="506914" y="3700771"/>
                  <a:pt x="595519" y="3704315"/>
                  <a:pt x="669947" y="3693683"/>
                </a:cubicBezTo>
                <a:cubicBezTo>
                  <a:pt x="744375" y="3683051"/>
                  <a:pt x="859560" y="3679506"/>
                  <a:pt x="914495" y="3661785"/>
                </a:cubicBezTo>
                <a:cubicBezTo>
                  <a:pt x="969430" y="3644064"/>
                  <a:pt x="992468" y="3626343"/>
                  <a:pt x="999556" y="3587357"/>
                </a:cubicBezTo>
                <a:cubicBezTo>
                  <a:pt x="1006644" y="3548371"/>
                  <a:pt x="1001328" y="3477488"/>
                  <a:pt x="957026" y="3427869"/>
                </a:cubicBezTo>
                <a:cubicBezTo>
                  <a:pt x="912724" y="3378250"/>
                  <a:pt x="799309" y="3321543"/>
                  <a:pt x="733742" y="3289645"/>
                </a:cubicBezTo>
                <a:cubicBezTo>
                  <a:pt x="668175" y="3257747"/>
                  <a:pt x="613240" y="3270153"/>
                  <a:pt x="563621" y="3236483"/>
                </a:cubicBezTo>
                <a:cubicBezTo>
                  <a:pt x="514002" y="3202813"/>
                  <a:pt x="496281" y="3151422"/>
                  <a:pt x="436030" y="3087627"/>
                </a:cubicBezTo>
                <a:cubicBezTo>
                  <a:pt x="375779" y="3023832"/>
                  <a:pt x="248188" y="2944087"/>
                  <a:pt x="202114" y="2853710"/>
                </a:cubicBezTo>
                <a:cubicBezTo>
                  <a:pt x="156040" y="2763333"/>
                  <a:pt x="157812" y="2623338"/>
                  <a:pt x="159584" y="2545366"/>
                </a:cubicBezTo>
                <a:cubicBezTo>
                  <a:pt x="161356" y="2467394"/>
                  <a:pt x="182622" y="2442585"/>
                  <a:pt x="212747" y="2385878"/>
                </a:cubicBezTo>
                <a:cubicBezTo>
                  <a:pt x="242872" y="2329171"/>
                  <a:pt x="292490" y="2240566"/>
                  <a:pt x="340337" y="2205124"/>
                </a:cubicBezTo>
                <a:cubicBezTo>
                  <a:pt x="388183" y="2169682"/>
                  <a:pt x="434259" y="2174999"/>
                  <a:pt x="499826" y="2173227"/>
                </a:cubicBezTo>
                <a:cubicBezTo>
                  <a:pt x="565393" y="2171455"/>
                  <a:pt x="682351" y="2185632"/>
                  <a:pt x="733742" y="2194492"/>
                </a:cubicBezTo>
                <a:cubicBezTo>
                  <a:pt x="785133" y="2203352"/>
                  <a:pt x="822347" y="2261832"/>
                  <a:pt x="808170" y="2226390"/>
                </a:cubicBezTo>
                <a:cubicBezTo>
                  <a:pt x="793993" y="2190948"/>
                  <a:pt x="714248" y="2056269"/>
                  <a:pt x="648681" y="1981841"/>
                </a:cubicBezTo>
                <a:cubicBezTo>
                  <a:pt x="583114" y="1907413"/>
                  <a:pt x="466156" y="1832985"/>
                  <a:pt x="414765" y="1779822"/>
                </a:cubicBezTo>
                <a:cubicBezTo>
                  <a:pt x="363374" y="1726659"/>
                  <a:pt x="354514" y="1682357"/>
                  <a:pt x="340337" y="1662864"/>
                </a:cubicBezTo>
                <a:cubicBezTo>
                  <a:pt x="326160" y="1643371"/>
                  <a:pt x="374007" y="1716027"/>
                  <a:pt x="329705" y="1662864"/>
                </a:cubicBezTo>
                <a:cubicBezTo>
                  <a:pt x="285403" y="1609701"/>
                  <a:pt x="129458" y="1473250"/>
                  <a:pt x="74523" y="1343887"/>
                </a:cubicBezTo>
                <a:cubicBezTo>
                  <a:pt x="19588" y="1214524"/>
                  <a:pt x="1867" y="1012505"/>
                  <a:pt x="95" y="886687"/>
                </a:cubicBezTo>
                <a:cubicBezTo>
                  <a:pt x="-1677" y="760868"/>
                  <a:pt x="21361" y="668720"/>
                  <a:pt x="63891" y="588976"/>
                </a:cubicBezTo>
                <a:cubicBezTo>
                  <a:pt x="106421" y="509232"/>
                  <a:pt x="161356" y="436575"/>
                  <a:pt x="255277" y="408222"/>
                </a:cubicBezTo>
                <a:cubicBezTo>
                  <a:pt x="349198" y="379869"/>
                  <a:pt x="538811" y="397590"/>
                  <a:pt x="627416" y="418855"/>
                </a:cubicBezTo>
                <a:cubicBezTo>
                  <a:pt x="716021" y="440120"/>
                  <a:pt x="753235" y="509232"/>
                  <a:pt x="786905" y="535813"/>
                </a:cubicBezTo>
                <a:cubicBezTo>
                  <a:pt x="820575" y="562394"/>
                  <a:pt x="769184" y="620873"/>
                  <a:pt x="829435" y="578343"/>
                </a:cubicBezTo>
                <a:cubicBezTo>
                  <a:pt x="889686" y="535813"/>
                  <a:pt x="1058035" y="355059"/>
                  <a:pt x="1148412" y="280631"/>
                </a:cubicBezTo>
                <a:cubicBezTo>
                  <a:pt x="1238789" y="206203"/>
                  <a:pt x="1311444" y="170762"/>
                  <a:pt x="1371695" y="131776"/>
                </a:cubicBezTo>
                <a:cubicBezTo>
                  <a:pt x="1431946" y="92790"/>
                  <a:pt x="1430175" y="67980"/>
                  <a:pt x="1509919" y="46715"/>
                </a:cubicBezTo>
                <a:cubicBezTo>
                  <a:pt x="1589663" y="25450"/>
                  <a:pt x="1743835" y="9501"/>
                  <a:pt x="1850160" y="4185"/>
                </a:cubicBezTo>
                <a:cubicBezTo>
                  <a:pt x="1956485" y="-1131"/>
                  <a:pt x="2062812" y="-4676"/>
                  <a:pt x="2147872" y="14817"/>
                </a:cubicBezTo>
                <a:cubicBezTo>
                  <a:pt x="2232932" y="34310"/>
                  <a:pt x="2289639" y="91017"/>
                  <a:pt x="2360523" y="121143"/>
                </a:cubicBezTo>
                <a:cubicBezTo>
                  <a:pt x="2431407" y="151269"/>
                  <a:pt x="2502290" y="156585"/>
                  <a:pt x="2573174" y="195571"/>
                </a:cubicBezTo>
                <a:cubicBezTo>
                  <a:pt x="2644058" y="234557"/>
                  <a:pt x="2727347" y="296580"/>
                  <a:pt x="2785826" y="355059"/>
                </a:cubicBezTo>
                <a:cubicBezTo>
                  <a:pt x="2844305" y="413538"/>
                  <a:pt x="2888607" y="498598"/>
                  <a:pt x="2924049" y="546445"/>
                </a:cubicBezTo>
                <a:cubicBezTo>
                  <a:pt x="2959491" y="594291"/>
                  <a:pt x="2966579" y="619101"/>
                  <a:pt x="2998477" y="642138"/>
                </a:cubicBezTo>
                <a:cubicBezTo>
                  <a:pt x="3030375" y="665175"/>
                  <a:pt x="3071133" y="675808"/>
                  <a:pt x="3115435" y="684669"/>
                </a:cubicBezTo>
                <a:cubicBezTo>
                  <a:pt x="3159737" y="693529"/>
                  <a:pt x="3221761" y="681124"/>
                  <a:pt x="3264291" y="695301"/>
                </a:cubicBezTo>
                <a:cubicBezTo>
                  <a:pt x="3306821" y="709478"/>
                  <a:pt x="3340491" y="741376"/>
                  <a:pt x="3370616" y="769729"/>
                </a:cubicBezTo>
                <a:cubicBezTo>
                  <a:pt x="3400741" y="798082"/>
                  <a:pt x="3434411" y="814031"/>
                  <a:pt x="3445044" y="865422"/>
                </a:cubicBezTo>
                <a:cubicBezTo>
                  <a:pt x="3455677" y="916813"/>
                  <a:pt x="3445045" y="1024910"/>
                  <a:pt x="3434412" y="1078073"/>
                </a:cubicBezTo>
                <a:cubicBezTo>
                  <a:pt x="3423780" y="1131236"/>
                  <a:pt x="3407830" y="1152501"/>
                  <a:pt x="3381249" y="1184399"/>
                </a:cubicBezTo>
                <a:cubicBezTo>
                  <a:pt x="3354668" y="1216297"/>
                  <a:pt x="3301504" y="1239334"/>
                  <a:pt x="3274923" y="1269459"/>
                </a:cubicBezTo>
                <a:cubicBezTo>
                  <a:pt x="3248342" y="1299584"/>
                  <a:pt x="3232392" y="1324394"/>
                  <a:pt x="3221760" y="1365152"/>
                </a:cubicBezTo>
                <a:cubicBezTo>
                  <a:pt x="3211128" y="1405910"/>
                  <a:pt x="3204040" y="1476794"/>
                  <a:pt x="3211128" y="1514008"/>
                </a:cubicBezTo>
                <a:cubicBezTo>
                  <a:pt x="3218217" y="1551222"/>
                  <a:pt x="3237710" y="1600841"/>
                  <a:pt x="3264291" y="1588436"/>
                </a:cubicBezTo>
                <a:cubicBezTo>
                  <a:pt x="3290872" y="1576031"/>
                  <a:pt x="3333402" y="1467933"/>
                  <a:pt x="3370616" y="1439580"/>
                </a:cubicBezTo>
                <a:cubicBezTo>
                  <a:pt x="3407830" y="1411227"/>
                  <a:pt x="3450360" y="1412999"/>
                  <a:pt x="3487574" y="1418315"/>
                </a:cubicBezTo>
                <a:cubicBezTo>
                  <a:pt x="3524788" y="1423631"/>
                  <a:pt x="3563774" y="1450213"/>
                  <a:pt x="3593900" y="1471478"/>
                </a:cubicBezTo>
                <a:cubicBezTo>
                  <a:pt x="3624026" y="1492743"/>
                  <a:pt x="3645291" y="1498060"/>
                  <a:pt x="3668328" y="1545906"/>
                </a:cubicBezTo>
                <a:cubicBezTo>
                  <a:pt x="3691365" y="1593752"/>
                  <a:pt x="3723263" y="1669952"/>
                  <a:pt x="3732123" y="1758557"/>
                </a:cubicBezTo>
                <a:cubicBezTo>
                  <a:pt x="3740983" y="1847162"/>
                  <a:pt x="3744528" y="1972981"/>
                  <a:pt x="3721491" y="2077534"/>
                </a:cubicBezTo>
                <a:cubicBezTo>
                  <a:pt x="3698454" y="2182087"/>
                  <a:pt x="3632886" y="2295501"/>
                  <a:pt x="3593900" y="2385878"/>
                </a:cubicBezTo>
                <a:cubicBezTo>
                  <a:pt x="3554914" y="2476255"/>
                  <a:pt x="3515928" y="2557771"/>
                  <a:pt x="3487574" y="2619794"/>
                </a:cubicBezTo>
                <a:cubicBezTo>
                  <a:pt x="3459221" y="2681817"/>
                  <a:pt x="3422007" y="2715487"/>
                  <a:pt x="3423779" y="2758017"/>
                </a:cubicBezTo>
                <a:cubicBezTo>
                  <a:pt x="3425551" y="2800547"/>
                  <a:pt x="3460993" y="2855483"/>
                  <a:pt x="3498207" y="2874976"/>
                </a:cubicBezTo>
                <a:cubicBezTo>
                  <a:pt x="3535421" y="2894469"/>
                  <a:pt x="3608077" y="2855483"/>
                  <a:pt x="3647063" y="2874976"/>
                </a:cubicBezTo>
                <a:cubicBezTo>
                  <a:pt x="3686049" y="2894469"/>
                  <a:pt x="3725035" y="2951176"/>
                  <a:pt x="3732123" y="2991934"/>
                </a:cubicBezTo>
                <a:cubicBezTo>
                  <a:pt x="3739211" y="3032692"/>
                  <a:pt x="3707314" y="3075222"/>
                  <a:pt x="3689593" y="3119524"/>
                </a:cubicBezTo>
                <a:cubicBezTo>
                  <a:pt x="3671872" y="3163826"/>
                  <a:pt x="3648835" y="3199269"/>
                  <a:pt x="3625798" y="3257748"/>
                </a:cubicBezTo>
                <a:cubicBezTo>
                  <a:pt x="3602761" y="3316227"/>
                  <a:pt x="3563775" y="3427869"/>
                  <a:pt x="3551370" y="3470399"/>
                </a:cubicBezTo>
                <a:cubicBezTo>
                  <a:pt x="3538965" y="3512929"/>
                  <a:pt x="3560230" y="3452678"/>
                  <a:pt x="3551370" y="3512929"/>
                </a:cubicBezTo>
                <a:cubicBezTo>
                  <a:pt x="3542510" y="3573180"/>
                  <a:pt x="3514156" y="3729125"/>
                  <a:pt x="3498207" y="3831906"/>
                </a:cubicBezTo>
                <a:cubicBezTo>
                  <a:pt x="3482258" y="3934687"/>
                  <a:pt x="3471626" y="4023292"/>
                  <a:pt x="3455677" y="4129617"/>
                </a:cubicBezTo>
                <a:cubicBezTo>
                  <a:pt x="3439728" y="4235942"/>
                  <a:pt x="3420235" y="4379482"/>
                  <a:pt x="3402514" y="4469859"/>
                </a:cubicBezTo>
                <a:cubicBezTo>
                  <a:pt x="3384793" y="4560236"/>
                  <a:pt x="3359983" y="4616943"/>
                  <a:pt x="3349351" y="4671878"/>
                </a:cubicBezTo>
                <a:cubicBezTo>
                  <a:pt x="3338719" y="4726813"/>
                  <a:pt x="3340491" y="4771116"/>
                  <a:pt x="3338719" y="4799469"/>
                </a:cubicBezTo>
                <a:cubicBezTo>
                  <a:pt x="3336947" y="4827822"/>
                  <a:pt x="3337833" y="4834910"/>
                  <a:pt x="3338719" y="4841999"/>
                </a:cubicBezTo>
              </a:path>
            </a:pathLst>
          </a:custGeom>
          <a:solidFill>
            <a:srgbClr val="CCFF99"/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黑体"/>
                <a:ea typeface="黑体"/>
              </a:rPr>
              <a:t>讨论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79424" y="1460995"/>
            <a:ext cx="358253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花原基发育早期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OsMADS6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可以直接抑制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可以正向激活自身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551171" y="868363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FM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2376726" y="1272375"/>
            <a:ext cx="877163" cy="947700"/>
            <a:chOff x="2461960" y="1368493"/>
            <a:chExt cx="877163" cy="947700"/>
          </a:xfrm>
        </p:grpSpPr>
        <p:sp>
          <p:nvSpPr>
            <p:cNvPr id="15" name="文本框 14"/>
            <p:cNvSpPr txBox="1"/>
            <p:nvPr/>
          </p:nvSpPr>
          <p:spPr>
            <a:xfrm>
              <a:off x="2510761" y="1368493"/>
              <a:ext cx="7617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OsM6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61960" y="1946861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i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OsM32</a:t>
              </a:r>
              <a:endPara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2802420" y="1643609"/>
              <a:ext cx="208787" cy="335336"/>
              <a:chOff x="2697507" y="1594825"/>
              <a:chExt cx="208787" cy="335336"/>
            </a:xfrm>
          </p:grpSpPr>
          <p:cxnSp>
            <p:nvCxnSpPr>
              <p:cNvPr id="17" name="直接连接符 16"/>
              <p:cNvCxnSpPr/>
              <p:nvPr/>
            </p:nvCxnSpPr>
            <p:spPr bwMode="auto">
              <a:xfrm flipH="1">
                <a:off x="2814016" y="1594825"/>
                <a:ext cx="1" cy="324000"/>
              </a:xfrm>
              <a:prstGeom prst="line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2697507" y="1930161"/>
                <a:ext cx="208787" cy="0"/>
              </a:xfrm>
              <a:prstGeom prst="line">
                <a:avLst/>
              </a:prstGeom>
              <a:solidFill>
                <a:srgbClr val="DDDDDD"/>
              </a:solidFill>
              <a:ln w="28575" cap="flat" cmpd="sng" algn="ctr">
                <a:solidFill>
                  <a:srgbClr val="92270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53" name="组合 52"/>
          <p:cNvGrpSpPr/>
          <p:nvPr/>
        </p:nvGrpSpPr>
        <p:grpSpPr>
          <a:xfrm>
            <a:off x="1012812" y="1877750"/>
            <a:ext cx="812836" cy="680719"/>
            <a:chOff x="3468748" y="582251"/>
            <a:chExt cx="1221107" cy="1022630"/>
          </a:xfrm>
        </p:grpSpPr>
        <p:grpSp>
          <p:nvGrpSpPr>
            <p:cNvPr id="54" name="组合 53"/>
            <p:cNvGrpSpPr/>
            <p:nvPr/>
          </p:nvGrpSpPr>
          <p:grpSpPr>
            <a:xfrm>
              <a:off x="3468748" y="582251"/>
              <a:ext cx="1221107" cy="1022630"/>
              <a:chOff x="3534451" y="599002"/>
              <a:chExt cx="1221107" cy="1022630"/>
            </a:xfrm>
          </p:grpSpPr>
          <p:sp>
            <p:nvSpPr>
              <p:cNvPr id="57" name="椭圆 56"/>
              <p:cNvSpPr/>
              <p:nvPr/>
            </p:nvSpPr>
            <p:spPr bwMode="auto">
              <a:xfrm>
                <a:off x="3534451" y="599002"/>
                <a:ext cx="1084072" cy="102263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 bwMode="auto">
              <a:xfrm>
                <a:off x="4447610" y="879952"/>
                <a:ext cx="307948" cy="416512"/>
              </a:xfrm>
              <a:prstGeom prst="rect">
                <a:avLst/>
              </a:prstGeom>
              <a:solidFill>
                <a:srgbClr val="CCFF99"/>
              </a:solidFill>
              <a:ln w="28575" cap="flat" cmpd="sng" algn="ctr">
                <a:solidFill>
                  <a:srgbClr val="CCFF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5" name="直接连接符 54"/>
            <p:cNvCxnSpPr/>
            <p:nvPr/>
          </p:nvCxnSpPr>
          <p:spPr bwMode="auto">
            <a:xfrm>
              <a:off x="4344519" y="808907"/>
              <a:ext cx="158059" cy="54294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6" name="直接连接符 55"/>
            <p:cNvCxnSpPr/>
            <p:nvPr/>
          </p:nvCxnSpPr>
          <p:spPr bwMode="auto">
            <a:xfrm>
              <a:off x="4487604" y="677695"/>
              <a:ext cx="21262" cy="20290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0" name="文本框 39"/>
          <p:cNvSpPr txBox="1"/>
          <p:nvPr/>
        </p:nvSpPr>
        <p:spPr>
          <a:xfrm>
            <a:off x="1150037" y="20137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OsM32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3301202" y="1858378"/>
            <a:ext cx="812836" cy="680719"/>
            <a:chOff x="3468748" y="582251"/>
            <a:chExt cx="1221107" cy="1022630"/>
          </a:xfrm>
        </p:grpSpPr>
        <p:grpSp>
          <p:nvGrpSpPr>
            <p:cNvPr id="66" name="组合 65"/>
            <p:cNvGrpSpPr/>
            <p:nvPr/>
          </p:nvGrpSpPr>
          <p:grpSpPr>
            <a:xfrm>
              <a:off x="3468748" y="582251"/>
              <a:ext cx="1221107" cy="1022630"/>
              <a:chOff x="3534451" y="599002"/>
              <a:chExt cx="1221107" cy="1022630"/>
            </a:xfrm>
          </p:grpSpPr>
          <p:sp>
            <p:nvSpPr>
              <p:cNvPr id="69" name="椭圆 68"/>
              <p:cNvSpPr/>
              <p:nvPr/>
            </p:nvSpPr>
            <p:spPr bwMode="auto">
              <a:xfrm>
                <a:off x="3534451" y="599002"/>
                <a:ext cx="1084072" cy="102263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 bwMode="auto">
              <a:xfrm>
                <a:off x="4447610" y="879952"/>
                <a:ext cx="307948" cy="416512"/>
              </a:xfrm>
              <a:prstGeom prst="rect">
                <a:avLst/>
              </a:prstGeom>
              <a:solidFill>
                <a:srgbClr val="CCFF99"/>
              </a:solidFill>
              <a:ln w="28575" cap="flat" cmpd="sng" algn="ctr">
                <a:solidFill>
                  <a:srgbClr val="CCFF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67" name="直接连接符 66"/>
            <p:cNvCxnSpPr/>
            <p:nvPr/>
          </p:nvCxnSpPr>
          <p:spPr bwMode="auto">
            <a:xfrm>
              <a:off x="4344519" y="808907"/>
              <a:ext cx="158059" cy="54294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8" name="直接连接符 67"/>
            <p:cNvCxnSpPr/>
            <p:nvPr/>
          </p:nvCxnSpPr>
          <p:spPr bwMode="auto">
            <a:xfrm>
              <a:off x="4487604" y="677695"/>
              <a:ext cx="21262" cy="20290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1" name="文本框 40"/>
          <p:cNvSpPr txBox="1"/>
          <p:nvPr/>
        </p:nvSpPr>
        <p:spPr>
          <a:xfrm>
            <a:off x="3490459" y="201370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OsM32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341917" y="4856444"/>
            <a:ext cx="812836" cy="680719"/>
            <a:chOff x="3468748" y="582251"/>
            <a:chExt cx="1221107" cy="1022630"/>
          </a:xfrm>
        </p:grpSpPr>
        <p:grpSp>
          <p:nvGrpSpPr>
            <p:cNvPr id="72" name="组合 71"/>
            <p:cNvGrpSpPr/>
            <p:nvPr/>
          </p:nvGrpSpPr>
          <p:grpSpPr>
            <a:xfrm>
              <a:off x="3468748" y="582251"/>
              <a:ext cx="1221107" cy="1022630"/>
              <a:chOff x="3534451" y="599002"/>
              <a:chExt cx="1221107" cy="1022630"/>
            </a:xfrm>
          </p:grpSpPr>
          <p:sp>
            <p:nvSpPr>
              <p:cNvPr id="75" name="椭圆 74"/>
              <p:cNvSpPr/>
              <p:nvPr/>
            </p:nvSpPr>
            <p:spPr bwMode="auto">
              <a:xfrm>
                <a:off x="3534451" y="599002"/>
                <a:ext cx="1084072" cy="102263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 bwMode="auto">
              <a:xfrm>
                <a:off x="4447610" y="879952"/>
                <a:ext cx="307948" cy="416512"/>
              </a:xfrm>
              <a:prstGeom prst="rect">
                <a:avLst/>
              </a:prstGeom>
              <a:solidFill>
                <a:srgbClr val="CCFF99"/>
              </a:solidFill>
              <a:ln w="28575" cap="flat" cmpd="sng" algn="ctr">
                <a:solidFill>
                  <a:srgbClr val="CCFF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3" name="直接连接符 72"/>
            <p:cNvCxnSpPr/>
            <p:nvPr/>
          </p:nvCxnSpPr>
          <p:spPr bwMode="auto">
            <a:xfrm>
              <a:off x="4344519" y="808907"/>
              <a:ext cx="158059" cy="54294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连接符 73"/>
            <p:cNvCxnSpPr/>
            <p:nvPr/>
          </p:nvCxnSpPr>
          <p:spPr bwMode="auto">
            <a:xfrm>
              <a:off x="4487604" y="677695"/>
              <a:ext cx="21262" cy="20290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2" name="文本框 41"/>
          <p:cNvSpPr txBox="1"/>
          <p:nvPr/>
        </p:nvSpPr>
        <p:spPr>
          <a:xfrm>
            <a:off x="1548364" y="50253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OsM32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3554786" y="4044691"/>
            <a:ext cx="812836" cy="680719"/>
            <a:chOff x="3468748" y="582251"/>
            <a:chExt cx="1221107" cy="1022630"/>
          </a:xfrm>
        </p:grpSpPr>
        <p:grpSp>
          <p:nvGrpSpPr>
            <p:cNvPr id="78" name="组合 77"/>
            <p:cNvGrpSpPr/>
            <p:nvPr/>
          </p:nvGrpSpPr>
          <p:grpSpPr>
            <a:xfrm>
              <a:off x="3468748" y="582251"/>
              <a:ext cx="1221107" cy="1022630"/>
              <a:chOff x="3534451" y="599002"/>
              <a:chExt cx="1221107" cy="1022630"/>
            </a:xfrm>
          </p:grpSpPr>
          <p:sp>
            <p:nvSpPr>
              <p:cNvPr id="81" name="椭圆 80"/>
              <p:cNvSpPr/>
              <p:nvPr/>
            </p:nvSpPr>
            <p:spPr bwMode="auto">
              <a:xfrm>
                <a:off x="3534451" y="599002"/>
                <a:ext cx="1084072" cy="1022630"/>
              </a:xfrm>
              <a:prstGeom prst="ellipse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 bwMode="auto">
              <a:xfrm>
                <a:off x="4447610" y="879952"/>
                <a:ext cx="307948" cy="416512"/>
              </a:xfrm>
              <a:prstGeom prst="rect">
                <a:avLst/>
              </a:prstGeom>
              <a:solidFill>
                <a:srgbClr val="CCFF99"/>
              </a:solidFill>
              <a:ln w="28575" cap="flat" cmpd="sng" algn="ctr">
                <a:solidFill>
                  <a:srgbClr val="CCFF9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0000" tIns="46800" rIns="90000" bIns="46800" numCol="1" rtlCol="0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79" name="直接连接符 78"/>
            <p:cNvCxnSpPr/>
            <p:nvPr/>
          </p:nvCxnSpPr>
          <p:spPr bwMode="auto">
            <a:xfrm>
              <a:off x="4344519" y="808907"/>
              <a:ext cx="158059" cy="54294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接连接符 79"/>
            <p:cNvCxnSpPr/>
            <p:nvPr/>
          </p:nvCxnSpPr>
          <p:spPr bwMode="auto">
            <a:xfrm>
              <a:off x="4487604" y="677695"/>
              <a:ext cx="21262" cy="202908"/>
            </a:xfrm>
            <a:prstGeom prst="line">
              <a:avLst/>
            </a:prstGeom>
            <a:solidFill>
              <a:srgbClr val="DDDDDD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43" name="文本框 42"/>
          <p:cNvSpPr txBox="1"/>
          <p:nvPr/>
        </p:nvSpPr>
        <p:spPr>
          <a:xfrm>
            <a:off x="3752363" y="420038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OsM32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28646" y="1467739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334996" y="1626804"/>
            <a:ext cx="510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98"/>
          <p:cNvSpPr txBox="1">
            <a:spLocks noChangeArrowheads="1"/>
          </p:cNvSpPr>
          <p:nvPr/>
        </p:nvSpPr>
        <p:spPr bwMode="auto">
          <a:xfrm>
            <a:off x="745501" y="3363135"/>
            <a:ext cx="4182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777973" y="4798143"/>
            <a:ext cx="698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98"/>
          <p:cNvSpPr txBox="1">
            <a:spLocks noChangeArrowheads="1"/>
          </p:cNvSpPr>
          <p:nvPr/>
        </p:nvSpPr>
        <p:spPr bwMode="auto">
          <a:xfrm>
            <a:off x="4635939" y="2508518"/>
            <a:ext cx="41826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24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</a:t>
            </a:r>
            <a:endParaRPr lang="en-US" altLang="zh-CN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552642" y="3999115"/>
            <a:ext cx="6982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622082" y="6193522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sp4</a:t>
            </a:r>
            <a:r>
              <a:rPr lang="zh-CN" altLang="en-US" sz="2000" dirty="0" smtClean="0"/>
              <a:t>期小穗原基模式图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2508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1029" y="1752911"/>
            <a:ext cx="8193585" cy="2989688"/>
          </a:xfrm>
        </p:spPr>
        <p:txBody>
          <a:bodyPr/>
          <a:lstStyle/>
          <a:p>
            <a:pPr marL="449263" lvl="1" indent="-449263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Pct val="120000"/>
              <a:buBlip>
                <a:blip r:embed="rId3"/>
              </a:buBlip>
            </a:pP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、寻找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参与</a:t>
            </a:r>
            <a:r>
              <a:rPr lang="en-US" altLang="zh-CN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自身调控的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蛋白；</a:t>
            </a:r>
            <a:endParaRPr lang="en-US" altLang="zh-CN" i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功能的进一步研究：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遗传学分析：新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突变体的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筛选，多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突变体的构建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机理研究：分子生物学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使用。 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153117" y="1163760"/>
            <a:ext cx="7397977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</a:pPr>
            <a:r>
              <a:rPr lang="en-US" altLang="zh-CN" sz="2400" b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zh-CN" altLang="en-US" sz="2400" b="1" dirty="0">
                <a:solidFill>
                  <a:srgbClr val="133984"/>
                </a:solidFill>
              </a:rPr>
              <a:t>调控水稻花器官发育机理的</a:t>
            </a:r>
            <a:r>
              <a:rPr lang="zh-CN" altLang="en-US" sz="2400" b="1" dirty="0" smtClean="0">
                <a:solidFill>
                  <a:srgbClr val="133984"/>
                </a:solidFill>
              </a:rPr>
              <a:t>研究</a:t>
            </a:r>
            <a:endParaRPr lang="en-US" altLang="zh-CN" sz="2400" b="1" i="1" dirty="0">
              <a:solidFill>
                <a:srgbClr val="13398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87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课题展望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08288"/>
            <a:ext cx="8229600" cy="5131429"/>
          </a:xfrm>
        </p:spPr>
        <p:txBody>
          <a:bodyPr/>
          <a:lstStyle/>
          <a:p>
            <a:pPr>
              <a:lnSpc>
                <a:spcPct val="125000"/>
              </a:lnSpc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调控水稻外轮花器官发育分子机理：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酵母双杂交筛库寻找互作蛋白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spcAft>
                <a:spcPts val="600"/>
              </a:spcAft>
            </a:pP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RNA-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分析下游基因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与其</a:t>
            </a:r>
            <a:r>
              <a:rPr lang="zh-CN" alt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他内外稃缺陷突变体的双突变体、 多突变体的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构建：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从遗传学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  <a:r>
              <a:rPr lang="en-US" altLang="zh-CN" sz="20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水稻外轮花器官发育的作用。 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基因的功能研究：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5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生化方法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分析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蛋白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的结构、定位等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特征。</a:t>
            </a: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spcAft>
                <a:spcPts val="600"/>
              </a:spcAft>
            </a:pP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28601" y="939026"/>
            <a:ext cx="6207369" cy="49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8650" lvl="1" fontAlgn="base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</a:pPr>
            <a:r>
              <a:rPr lang="en-US" altLang="zh-CN" sz="2400" b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 smtClean="0">
                <a:solidFill>
                  <a:srgbClr val="13398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OsSPT5-L</a:t>
            </a:r>
            <a:r>
              <a:rPr lang="en-US" altLang="zh-CN" sz="2400" b="1" i="1" dirty="0" smtClean="0">
                <a:solidFill>
                  <a:srgbClr val="133984"/>
                </a:solidFill>
              </a:rPr>
              <a:t> </a:t>
            </a:r>
            <a:r>
              <a:rPr lang="zh-CN" altLang="en-US" sz="2400" b="1" dirty="0">
                <a:solidFill>
                  <a:srgbClr val="133984"/>
                </a:solidFill>
              </a:rPr>
              <a:t>的图位克隆及功能分析</a:t>
            </a:r>
            <a:endParaRPr lang="en-US" altLang="zh-CN" sz="2400" b="1" dirty="0">
              <a:solidFill>
                <a:srgbClr val="1339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84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n-ea"/>
                <a:ea typeface="+mn-ea"/>
              </a:rPr>
              <a:t>      攻读</a:t>
            </a:r>
            <a:r>
              <a:rPr lang="zh-CN" altLang="en-US" dirty="0">
                <a:latin typeface="+mn-ea"/>
                <a:ea typeface="+mn-ea"/>
              </a:rPr>
              <a:t>硕士期间已发表</a:t>
            </a:r>
            <a:r>
              <a:rPr lang="zh-CN" altLang="en-US" dirty="0" smtClean="0">
                <a:latin typeface="+mn-ea"/>
                <a:ea typeface="+mn-ea"/>
              </a:rPr>
              <a:t>或待发表的</a:t>
            </a:r>
            <a:r>
              <a:rPr lang="zh-CN" altLang="en-US" dirty="0">
                <a:latin typeface="+mn-ea"/>
                <a:ea typeface="+mn-ea"/>
              </a:rPr>
              <a:t>论文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730" y="1282061"/>
            <a:ext cx="8466540" cy="506571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Yun Hu,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Wanqi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Liang,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Changsong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Yin,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Xuelian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Yang,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Baozhe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Ping,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Anxue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Li, </a:t>
            </a:r>
            <a:r>
              <a:rPr lang="en-US" altLang="zh-CN" sz="2000" b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</a:t>
            </a:r>
            <a:r>
              <a:rPr lang="en-US" altLang="zh-CN" sz="200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u="sng" dirty="0" err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Jia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Mingjiao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Zhijing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Luo,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Qiang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Xiangxiang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Zhao,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Dabing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Zhang, and Zheng Yuan. Interactions of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OsMADS1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Floral Homeotic Genes in Rice Flower Development. Molecular Plant, Apr, 2015, 8(9): 1366–1384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2] 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OsMADS32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Unique E-class Functional Gene in Rice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Floral Development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(In preparation)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91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 smtClean="0">
                <a:latin typeface="+mn-ea"/>
                <a:ea typeface="+mn-ea"/>
              </a:rPr>
              <a:t>致谢</a:t>
            </a:r>
            <a:endParaRPr lang="zh-CN" altLang="en-US" sz="3600" dirty="0">
              <a:latin typeface="+mn-ea"/>
              <a:ea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1009639" y="1121999"/>
            <a:ext cx="2487540" cy="4027518"/>
          </a:xfrm>
        </p:spPr>
        <p:txBody>
          <a:bodyPr/>
          <a:lstStyle/>
          <a:p>
            <a:r>
              <a:rPr lang="zh-CN" altLang="en-US" sz="2000" dirty="0" smtClean="0"/>
              <a:t>袁政 副教授</a:t>
            </a:r>
            <a:endParaRPr lang="en-US" altLang="zh-CN" sz="2000" dirty="0" smtClean="0"/>
          </a:p>
          <a:p>
            <a:r>
              <a:rPr lang="zh-CN" altLang="en-US" sz="2000" dirty="0"/>
              <a:t>张大兵 </a:t>
            </a:r>
            <a:r>
              <a:rPr lang="zh-CN" altLang="en-US" sz="2000" dirty="0" smtClean="0"/>
              <a:t>教授</a:t>
            </a:r>
            <a:endParaRPr lang="en-US" altLang="zh-CN" sz="2000" dirty="0" smtClean="0"/>
          </a:p>
          <a:p>
            <a:r>
              <a:rPr lang="zh-CN" altLang="en-US" sz="2000" dirty="0" smtClean="0"/>
              <a:t>梁婉琪 教授</a:t>
            </a:r>
            <a:endParaRPr lang="en-US" altLang="zh-CN" sz="2000" dirty="0" smtClean="0"/>
          </a:p>
          <a:p>
            <a:r>
              <a:rPr lang="zh-CN" altLang="en-US" sz="2000" dirty="0"/>
              <a:t>许</a:t>
            </a:r>
            <a:r>
              <a:rPr lang="zh-CN" altLang="en-US" sz="2000" dirty="0" smtClean="0"/>
              <a:t>杰 副教授</a:t>
            </a:r>
            <a:endParaRPr lang="en-US" altLang="zh-CN" sz="2000" dirty="0" smtClean="0"/>
          </a:p>
          <a:p>
            <a:r>
              <a:rPr lang="zh-CN" altLang="en-US" sz="2000" dirty="0" smtClean="0"/>
              <a:t>朱璐 老师</a:t>
            </a:r>
            <a:endParaRPr lang="en-US" altLang="zh-CN" sz="2000" dirty="0" smtClean="0"/>
          </a:p>
          <a:p>
            <a:r>
              <a:rPr lang="zh-CN" altLang="en-US" sz="2000" dirty="0"/>
              <a:t>汪</a:t>
            </a:r>
            <a:r>
              <a:rPr lang="zh-CN" altLang="en-US" sz="2000" dirty="0" smtClean="0"/>
              <a:t>洁 老师</a:t>
            </a:r>
            <a:endParaRPr lang="en-US" altLang="zh-CN" sz="2000" dirty="0" smtClean="0"/>
          </a:p>
          <a:p>
            <a:r>
              <a:rPr lang="zh-CN" altLang="en-US" sz="2000" dirty="0" smtClean="0"/>
              <a:t>尹长松 老师</a:t>
            </a:r>
            <a:endParaRPr lang="en-US" altLang="zh-CN" sz="2000" dirty="0" smtClean="0"/>
          </a:p>
          <a:p>
            <a:r>
              <a:rPr lang="zh-CN" altLang="en-US" sz="2000" dirty="0"/>
              <a:t>陈明</a:t>
            </a:r>
            <a:r>
              <a:rPr lang="zh-CN" altLang="en-US" sz="2000" dirty="0" smtClean="0"/>
              <a:t>娇 师傅</a:t>
            </a:r>
            <a:endParaRPr lang="en-US" altLang="zh-CN" sz="2000" dirty="0" smtClean="0"/>
          </a:p>
          <a:p>
            <a:r>
              <a:rPr lang="zh-CN" altLang="en-US" sz="2000" dirty="0"/>
              <a:t>罗致</a:t>
            </a:r>
            <a:r>
              <a:rPr lang="zh-CN" altLang="en-US" sz="2000" dirty="0" smtClean="0"/>
              <a:t>靖 师傅</a:t>
            </a:r>
            <a:endParaRPr lang="en-US" altLang="zh-CN" sz="2000" dirty="0" smtClean="0"/>
          </a:p>
          <a:p>
            <a:r>
              <a:rPr lang="zh-CN" altLang="en-US" sz="2000" dirty="0"/>
              <a:t>杨素</a:t>
            </a:r>
            <a:r>
              <a:rPr lang="zh-CN" altLang="en-US" sz="2000" dirty="0" smtClean="0"/>
              <a:t>珍 阿姨</a:t>
            </a:r>
            <a:endParaRPr lang="en-US" altLang="zh-CN" sz="2000" dirty="0" smtClean="0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4433875" y="1121998"/>
            <a:ext cx="1646082" cy="33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胡赟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蔡强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吕洋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平宝</a:t>
            </a:r>
            <a:r>
              <a:rPr lang="zh-CN" altLang="en-US" sz="2000" dirty="0" smtClean="0">
                <a:latin typeface="+mj-lt"/>
              </a:rPr>
              <a:t>哲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林</a:t>
            </a:r>
            <a:r>
              <a:rPr lang="zh-CN" altLang="en-US" sz="2000" dirty="0" smtClean="0">
                <a:latin typeface="+mj-lt"/>
              </a:rPr>
              <a:t>泓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王丽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李全</a:t>
            </a:r>
            <a:r>
              <a:rPr lang="zh-CN" altLang="en-US" sz="2000" dirty="0" smtClean="0">
                <a:latin typeface="+mj-lt"/>
              </a:rPr>
              <a:t>林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陈淼林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董昭</a:t>
            </a:r>
            <a:r>
              <a:rPr lang="zh-CN" altLang="en-US" sz="2000" dirty="0" smtClean="0">
                <a:latin typeface="+mj-lt"/>
              </a:rPr>
              <a:t>桐</a:t>
            </a:r>
            <a:endParaRPr lang="en-US" altLang="zh-CN" sz="2000" dirty="0" smtClean="0">
              <a:latin typeface="+mj-lt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735392" y="1121998"/>
            <a:ext cx="1831092" cy="2394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zh-CN" altLang="en-US" sz="2000" dirty="0" smtClean="0">
                <a:latin typeface="+mj-lt"/>
              </a:rPr>
              <a:t>鲁丹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宋</a:t>
            </a:r>
            <a:r>
              <a:rPr lang="zh-CN" altLang="en-US" sz="2000" dirty="0" smtClean="0">
                <a:latin typeface="+mj-lt"/>
              </a:rPr>
              <a:t>凡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顾伟</a:t>
            </a:r>
            <a:r>
              <a:rPr lang="zh-CN" altLang="en-US" sz="2000" dirty="0" smtClean="0">
                <a:latin typeface="+mj-lt"/>
              </a:rPr>
              <a:t>航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谢嘉</a:t>
            </a:r>
            <a:r>
              <a:rPr lang="zh-CN" altLang="en-US" sz="2000" dirty="0" smtClean="0">
                <a:latin typeface="+mj-lt"/>
              </a:rPr>
              <a:t>扬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</a:pPr>
            <a:r>
              <a:rPr lang="zh-CN" altLang="en-US" sz="2000" dirty="0">
                <a:latin typeface="+mj-lt"/>
              </a:rPr>
              <a:t>郝彬翰</a:t>
            </a:r>
            <a:endParaRPr lang="en-US" altLang="zh-CN" sz="2000" dirty="0" smtClean="0">
              <a:latin typeface="+mj-lt"/>
            </a:endParaRPr>
          </a:p>
          <a:p>
            <a:pPr eaLnBrk="1" hangingPunct="1">
              <a:lnSpc>
                <a:spcPct val="100000"/>
              </a:lnSpc>
              <a:buFontTx/>
              <a:buNone/>
            </a:pPr>
            <a:endParaRPr lang="en-US" altLang="zh-CN" dirty="0">
              <a:latin typeface="+mj-lt"/>
              <a:ea typeface="宋体" panose="02010600030101010101" pitchFamily="2" charset="-122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1507897" y="5403153"/>
            <a:ext cx="66032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2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en-US" sz="2400" b="1" dirty="0" smtClean="0">
                <a:latin typeface="+mj-lt"/>
              </a:rPr>
              <a:t>感谢实验室老师和同学对我的关心和帮助！</a:t>
            </a:r>
            <a:r>
              <a:rPr lang="zh-CN" altLang="zh-CN" sz="2400" b="1" dirty="0" smtClean="0">
                <a:latin typeface="+mj-lt"/>
              </a:rPr>
              <a:t> </a:t>
            </a:r>
            <a:endParaRPr lang="zh-CN" alt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0312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 bwMode="auto">
          <a:xfrm>
            <a:off x="0" y="2743200"/>
            <a:ext cx="9144000" cy="1152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3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sz="600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谢谢各位评委老师！</a:t>
            </a:r>
            <a:endParaRPr lang="zh-CN" alt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4290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-13447" y="213377"/>
            <a:ext cx="9144000" cy="688975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dirty="0" smtClean="0">
                <a:solidFill>
                  <a:schemeClr val="tx1"/>
                </a:solidFill>
                <a:ea typeface="+mn-ea"/>
              </a:rPr>
              <a:t>水稻小穗的结构</a:t>
            </a:r>
            <a:endParaRPr kumimoji="1" lang="zh-CN" altLang="en-US" dirty="0">
              <a:solidFill>
                <a:schemeClr val="tx1"/>
              </a:solidFill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6188" y="5261056"/>
            <a:ext cx="80878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水稻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的小穗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一对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退化颖片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），一对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不育外稃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），以及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一朵可育的小花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floret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构成。 其中小花又由四轮花器官构成， 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由外向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内排列， 依次是外稃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内稃（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一对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浆片（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 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六个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雄蕊（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），</a:t>
            </a:r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以及一个心皮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pi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）。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33786" y="4953279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Zhang et al., 2013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98901" y="1048029"/>
            <a:ext cx="7321189" cy="3905250"/>
            <a:chOff x="1098901" y="1048029"/>
            <a:chExt cx="7321189" cy="390525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8901" y="1088370"/>
              <a:ext cx="2148287" cy="386490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9768" y="2848254"/>
              <a:ext cx="2295525" cy="21050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428" y="1048029"/>
              <a:ext cx="2333625" cy="180022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9363" y="1088370"/>
              <a:ext cx="2780727" cy="3864909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 bwMode="auto">
            <a:xfrm>
              <a:off x="5639363" y="4047565"/>
              <a:ext cx="183213" cy="376517"/>
            </a:xfrm>
            <a:prstGeom prst="rect">
              <a:avLst/>
            </a:prstGeom>
            <a:solidFill>
              <a:schemeClr val="bg1"/>
            </a:solidFill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0000" tIns="46800" rIns="90000" bIns="4680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5262331"/>
      </p:ext>
    </p:extLst>
  </p:cSld>
  <p:clrMapOvr>
    <a:masterClrMapping/>
  </p:clrMapOvr>
  <p:transition spd="slow" advTm="1233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ea"/>
                <a:ea typeface="+mn-ea"/>
              </a:rPr>
              <a:t>水稻外稃和内稃的结构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08684" y="962492"/>
            <a:ext cx="8126632" cy="4078105"/>
            <a:chOff x="2569788" y="1573306"/>
            <a:chExt cx="6940316" cy="3482788"/>
          </a:xfrm>
        </p:grpSpPr>
        <p:grpSp>
          <p:nvGrpSpPr>
            <p:cNvPr id="5" name="组合 4"/>
            <p:cNvGrpSpPr/>
            <p:nvPr/>
          </p:nvGrpSpPr>
          <p:grpSpPr>
            <a:xfrm>
              <a:off x="2569788" y="1732430"/>
              <a:ext cx="6940316" cy="3323664"/>
              <a:chOff x="2569788" y="1732430"/>
              <a:chExt cx="5614147" cy="2688572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371216" y="1732430"/>
                <a:ext cx="1781175" cy="1257300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56381" y="3063269"/>
                <a:ext cx="1685729" cy="1330839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69788" y="1759324"/>
                <a:ext cx="1840172" cy="2661678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24154" y="1874745"/>
                <a:ext cx="2059781" cy="104775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 rotWithShape="1">
              <a:blip r:embed="rId7"/>
              <a:srcRect b="4813"/>
              <a:stretch/>
            </p:blipFill>
            <p:spPr>
              <a:xfrm>
                <a:off x="6261012" y="3067610"/>
                <a:ext cx="1530333" cy="1329578"/>
              </a:xfrm>
              <a:prstGeom prst="rect">
                <a:avLst/>
              </a:prstGeom>
            </p:spPr>
          </p:pic>
        </p:grpSp>
        <p:sp>
          <p:nvSpPr>
            <p:cNvPr id="6" name="文本框 5"/>
            <p:cNvSpPr txBox="1"/>
            <p:nvPr/>
          </p:nvSpPr>
          <p:spPr>
            <a:xfrm>
              <a:off x="2569788" y="1724762"/>
              <a:ext cx="47740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bg1"/>
                  </a:solidFill>
                </a:rPr>
                <a:t>A</a:t>
              </a:r>
              <a:r>
                <a:rPr lang="en-US" altLang="zh-CN" sz="2400" b="1" dirty="0" smtClean="0"/>
                <a:t>                              B                            C</a:t>
              </a:r>
              <a:endParaRPr lang="zh-CN" altLang="en-US" sz="2400" b="1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5715000" y="1573306"/>
              <a:ext cx="524435" cy="4303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1860715" y="5782737"/>
            <a:ext cx="52838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sz="2000" dirty="0"/>
              <a:t>水稻的外稃和内稃是单子叶植物特有的</a:t>
            </a:r>
            <a:r>
              <a:rPr lang="zh-CN" altLang="en-US" sz="2000" dirty="0" smtClean="0"/>
              <a:t>器官</a:t>
            </a:r>
            <a:r>
              <a:rPr lang="zh-CN" altLang="en-US" sz="2000" dirty="0"/>
              <a:t>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98423" y="5128090"/>
            <a:ext cx="16309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Yuan et al., 2009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" name="直接箭头连接符 14"/>
          <p:cNvCxnSpPr/>
          <p:nvPr/>
        </p:nvCxnSpPr>
        <p:spPr bwMode="auto">
          <a:xfrm flipH="1">
            <a:off x="2051584" y="1311741"/>
            <a:ext cx="351408" cy="309219"/>
          </a:xfrm>
          <a:prstGeom prst="straightConnector1">
            <a:avLst/>
          </a:prstGeom>
          <a:solidFill>
            <a:srgbClr val="DDDDDD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07105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 txBox="1">
            <a:spLocks/>
          </p:cNvSpPr>
          <p:nvPr/>
        </p:nvSpPr>
        <p:spPr bwMode="auto">
          <a:xfrm>
            <a:off x="152400" y="204788"/>
            <a:ext cx="9144000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54000" anchorCtr="1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91440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322388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30375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38363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95563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52763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09963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967163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4400"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  <a:defRPr/>
            </a:pPr>
            <a:r>
              <a:rPr lang="zh-CN" altLang="en-US" b="1" dirty="0" smtClean="0">
                <a:solidFill>
                  <a:schemeClr val="tx1"/>
                </a:solidFill>
                <a:latin typeface="+mj-lt"/>
                <a:ea typeface="+mn-ea"/>
              </a:rPr>
              <a:t>水稻花器官发育的</a:t>
            </a:r>
            <a:r>
              <a:rPr lang="en-US" altLang="zh-CN" b="1" dirty="0" smtClean="0">
                <a:solidFill>
                  <a:schemeClr val="tx1"/>
                </a:solidFill>
                <a:latin typeface="+mj-lt"/>
                <a:ea typeface="+mn-ea"/>
              </a:rPr>
              <a:t>ABCDE</a:t>
            </a:r>
            <a:r>
              <a:rPr lang="zh-CN" altLang="en-US" b="1" dirty="0" smtClean="0">
                <a:solidFill>
                  <a:schemeClr val="tx1"/>
                </a:solidFill>
                <a:latin typeface="+mj-lt"/>
                <a:ea typeface="+mn-ea"/>
              </a:rPr>
              <a:t>模型</a:t>
            </a:r>
          </a:p>
        </p:txBody>
      </p:sp>
      <p:grpSp>
        <p:nvGrpSpPr>
          <p:cNvPr id="15365" name="组合 10"/>
          <p:cNvGrpSpPr>
            <a:grpSpLocks/>
          </p:cNvGrpSpPr>
          <p:nvPr/>
        </p:nvGrpSpPr>
        <p:grpSpPr bwMode="auto">
          <a:xfrm>
            <a:off x="1085852" y="1209279"/>
            <a:ext cx="2356596" cy="3647842"/>
            <a:chOff x="5487492" y="1843736"/>
            <a:chExt cx="2596785" cy="4020035"/>
          </a:xfrm>
        </p:grpSpPr>
        <p:pic>
          <p:nvPicPr>
            <p:cNvPr id="15373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493" y="1843736"/>
              <a:ext cx="2422794" cy="2242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74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492" y="4115935"/>
              <a:ext cx="2596785" cy="1747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75" name="矩形 9"/>
            <p:cNvSpPr>
              <a:spLocks noChangeArrowheads="1"/>
            </p:cNvSpPr>
            <p:nvPr/>
          </p:nvSpPr>
          <p:spPr bwMode="auto">
            <a:xfrm>
              <a:off x="5487492" y="5515429"/>
              <a:ext cx="289194" cy="348342"/>
            </a:xfrm>
            <a:prstGeom prst="rect">
              <a:avLst/>
            </a:prstGeom>
            <a:solidFill>
              <a:schemeClr val="bg1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 wrap="none" lIns="90000" tIns="46800" rIns="90000" bIns="46800" anchor="ctr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914400"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kumimoji="0" lang="zh-CN" alt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79638" y="5038005"/>
            <a:ext cx="78592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>
                <a:latin typeface="+mj-lt"/>
              </a:rPr>
              <a:t>水稻外轮花器官外稃、内稃结构与拟南芥的花器官结构有很大不同，</a:t>
            </a:r>
            <a:r>
              <a:rPr lang="en-US" altLang="zh-CN" dirty="0" smtClean="0">
                <a:latin typeface="+mj-lt"/>
              </a:rPr>
              <a:t>A</a:t>
            </a:r>
            <a:r>
              <a:rPr lang="zh-CN" altLang="en-US" dirty="0" smtClean="0">
                <a:latin typeface="+mj-lt"/>
              </a:rPr>
              <a:t>类基因的功能发生一定程度的分化，并有新的非同源异型基因参与调控水稻外稃和内稃的发育。</a:t>
            </a:r>
            <a:endParaRPr lang="zh-CN" altLang="en-US" dirty="0">
              <a:latin typeface="+mj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550366" y="6135408"/>
            <a:ext cx="35936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Hitoshi Yoshida and </a:t>
            </a:r>
            <a:r>
              <a:rPr lang="en-US" altLang="zh-CN" sz="1400" b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Yasuo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Nagao</a:t>
            </a:r>
            <a:r>
              <a:rPr lang="zh-CN" altLang="en-US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2011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70" name="文本框 2"/>
          <p:cNvSpPr txBox="1">
            <a:spLocks noChangeArrowheads="1"/>
          </p:cNvSpPr>
          <p:nvPr/>
        </p:nvSpPr>
        <p:spPr bwMode="auto">
          <a:xfrm>
            <a:off x="1973044" y="839947"/>
            <a:ext cx="5822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 smtClean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t>Rice</a:t>
            </a:r>
            <a:endParaRPr lang="zh-CN" altLang="en-US" sz="1800" b="1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pic>
        <p:nvPicPr>
          <p:cNvPr id="15371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31" y="1024613"/>
            <a:ext cx="4495147" cy="3839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5773003" y="1209279"/>
            <a:ext cx="2442949" cy="3647842"/>
          </a:xfrm>
          <a:prstGeom prst="rect">
            <a:avLst/>
          </a:prstGeom>
          <a:noFill/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4573" y="8399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</a:rPr>
              <a:t>较保守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3986280" y="1209279"/>
            <a:ext cx="1792873" cy="364784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54395" y="851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分化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924994"/>
      </p:ext>
    </p:extLst>
  </p:cSld>
  <p:clrMapOvr>
    <a:masterClrMapping/>
  </p:clrMapOvr>
  <p:transition spd="slow" advTm="2227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5" grpId="0" animBg="1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12"/>
          <p:cNvGrpSpPr/>
          <p:nvPr/>
        </p:nvGrpSpPr>
        <p:grpSpPr bwMode="auto">
          <a:xfrm>
            <a:off x="2878793" y="1745276"/>
            <a:ext cx="1356429" cy="4052321"/>
            <a:chOff x="4284663" y="1916113"/>
            <a:chExt cx="358775" cy="1800225"/>
          </a:xfrm>
          <a:solidFill>
            <a:srgbClr val="FFFF99"/>
          </a:solidFill>
        </p:grpSpPr>
        <p:sp>
          <p:nvSpPr>
            <p:cNvPr id="75" name="Line 29"/>
            <p:cNvSpPr>
              <a:spLocks noChangeShapeType="1"/>
            </p:cNvSpPr>
            <p:nvPr/>
          </p:nvSpPr>
          <p:spPr bwMode="auto">
            <a:xfrm>
              <a:off x="4427538" y="2852738"/>
              <a:ext cx="215900" cy="863600"/>
            </a:xfrm>
            <a:prstGeom prst="line">
              <a:avLst/>
            </a:prstGeom>
            <a:grpFill/>
            <a:ln w="76200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6" name="Oval 33"/>
            <p:cNvSpPr>
              <a:spLocks noChangeArrowheads="1"/>
            </p:cNvSpPr>
            <p:nvPr/>
          </p:nvSpPr>
          <p:spPr bwMode="auto">
            <a:xfrm>
              <a:off x="4284663" y="1916113"/>
              <a:ext cx="287337" cy="1008062"/>
            </a:xfrm>
            <a:prstGeom prst="ellipse">
              <a:avLst/>
            </a:prstGeom>
            <a:grp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7" name="AutoShape 10"/>
          <p:cNvSpPr>
            <a:spLocks noChangeArrowheads="1"/>
          </p:cNvSpPr>
          <p:nvPr/>
        </p:nvSpPr>
        <p:spPr bwMode="auto">
          <a:xfrm rot="7125282" flipH="1">
            <a:off x="2550613" y="2950336"/>
            <a:ext cx="1744992" cy="3043100"/>
          </a:xfrm>
          <a:prstGeom prst="rtTriangle">
            <a:avLst/>
          </a:prstGeom>
          <a:solidFill>
            <a:srgbClr val="CCFFFF"/>
          </a:solidFill>
          <a:ln w="9525" algn="ctr">
            <a:solidFill>
              <a:srgbClr val="CCFF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13"/>
          <p:cNvGrpSpPr/>
          <p:nvPr/>
        </p:nvGrpSpPr>
        <p:grpSpPr bwMode="auto">
          <a:xfrm>
            <a:off x="5152515" y="1938244"/>
            <a:ext cx="1377977" cy="3859354"/>
            <a:chOff x="5003800" y="1916113"/>
            <a:chExt cx="433388" cy="1800225"/>
          </a:xfrm>
          <a:solidFill>
            <a:srgbClr val="FFFF99"/>
          </a:solidFill>
        </p:grpSpPr>
        <p:sp>
          <p:nvSpPr>
            <p:cNvPr id="73" name="Line 32"/>
            <p:cNvSpPr>
              <a:spLocks noChangeShapeType="1"/>
            </p:cNvSpPr>
            <p:nvPr/>
          </p:nvSpPr>
          <p:spPr bwMode="auto">
            <a:xfrm flipH="1">
              <a:off x="5003800" y="2852738"/>
              <a:ext cx="287338" cy="863600"/>
            </a:xfrm>
            <a:prstGeom prst="line">
              <a:avLst/>
            </a:prstGeom>
            <a:grpFill/>
            <a:ln w="76200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74" name="Oval 30"/>
            <p:cNvSpPr>
              <a:spLocks noChangeArrowheads="1"/>
            </p:cNvSpPr>
            <p:nvPr/>
          </p:nvSpPr>
          <p:spPr bwMode="auto">
            <a:xfrm>
              <a:off x="5148263" y="1916113"/>
              <a:ext cx="288925" cy="1008062"/>
            </a:xfrm>
            <a:prstGeom prst="ellipse">
              <a:avLst/>
            </a:prstGeom>
            <a:grpFill/>
            <a:ln w="9525">
              <a:solidFill>
                <a:srgbClr val="FFFF99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3972344" y="3546184"/>
            <a:ext cx="1416288" cy="2447142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1">
                <a:lumMod val="85000"/>
              </a:schemeClr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3974162" y="4584310"/>
            <a:ext cx="1398106" cy="1332656"/>
          </a:xfrm>
          <a:prstGeom prst="ellipse">
            <a:avLst/>
          </a:prstGeom>
          <a:solidFill>
            <a:srgbClr val="FFCC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AutoShape 9"/>
          <p:cNvSpPr>
            <a:spLocks noChangeArrowheads="1"/>
          </p:cNvSpPr>
          <p:nvPr/>
        </p:nvSpPr>
        <p:spPr bwMode="auto">
          <a:xfrm rot="10800000">
            <a:off x="4616193" y="844762"/>
            <a:ext cx="3088710" cy="5145806"/>
          </a:xfrm>
          <a:prstGeom prst="moon">
            <a:avLst>
              <a:gd name="adj" fmla="val 27204"/>
            </a:avLst>
          </a:prstGeom>
          <a:solidFill>
            <a:srgbClr val="66FF66"/>
          </a:solidFill>
          <a:ln w="9525">
            <a:solidFill>
              <a:srgbClr val="66FF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 dirty="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1334438" y="651794"/>
            <a:ext cx="3603496" cy="5378324"/>
          </a:xfrm>
          <a:prstGeom prst="moon">
            <a:avLst>
              <a:gd name="adj" fmla="val 18523"/>
            </a:avLst>
          </a:prstGeom>
          <a:solidFill>
            <a:srgbClr val="00FF00"/>
          </a:solidFill>
          <a:ln w="9525">
            <a:solidFill>
              <a:srgbClr val="00FF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800">
              <a:solidFill>
                <a:schemeClr val="tx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196"/>
          <p:cNvSpPr>
            <a:spLocks noChangeArrowheads="1"/>
          </p:cNvSpPr>
          <p:nvPr/>
        </p:nvSpPr>
        <p:spPr bwMode="auto">
          <a:xfrm>
            <a:off x="6906077" y="2230354"/>
            <a:ext cx="109391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DP1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REP1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OsM15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  <a:endParaRPr lang="en-US" altLang="zh-CN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OsM34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OsM17</a:t>
            </a: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200" b="1" i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en-US" altLang="zh-CN" sz="1200" b="1" i="1" dirty="0" smtClean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5" name="矩形 197"/>
          <p:cNvSpPr>
            <a:spLocks noChangeArrowheads="1"/>
          </p:cNvSpPr>
          <p:nvPr/>
        </p:nvSpPr>
        <p:spPr bwMode="auto">
          <a:xfrm>
            <a:off x="1158319" y="2912211"/>
            <a:ext cx="10268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OsM34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OsM17</a:t>
            </a:r>
          </a:p>
        </p:txBody>
      </p:sp>
      <p:sp>
        <p:nvSpPr>
          <p:cNvPr id="36" name="矩形 198"/>
          <p:cNvSpPr>
            <a:spLocks noChangeArrowheads="1"/>
          </p:cNvSpPr>
          <p:nvPr/>
        </p:nvSpPr>
        <p:spPr bwMode="auto">
          <a:xfrm>
            <a:off x="1408552" y="3574278"/>
            <a:ext cx="348379" cy="247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</a:p>
        </p:txBody>
      </p:sp>
      <p:sp>
        <p:nvSpPr>
          <p:cNvPr id="47" name="TextBox 92"/>
          <p:cNvSpPr txBox="1">
            <a:spLocks noChangeArrowheads="1"/>
          </p:cNvSpPr>
          <p:nvPr/>
        </p:nvSpPr>
        <p:spPr bwMode="auto">
          <a:xfrm>
            <a:off x="1710154" y="1938244"/>
            <a:ext cx="1033313" cy="42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lemma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TextBox 93"/>
          <p:cNvSpPr txBox="1">
            <a:spLocks noChangeArrowheads="1"/>
          </p:cNvSpPr>
          <p:nvPr/>
        </p:nvSpPr>
        <p:spPr bwMode="auto">
          <a:xfrm>
            <a:off x="5582204" y="1037730"/>
            <a:ext cx="879167" cy="32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palea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TextBox 94"/>
          <p:cNvSpPr txBox="1">
            <a:spLocks noChangeArrowheads="1"/>
          </p:cNvSpPr>
          <p:nvPr/>
        </p:nvSpPr>
        <p:spPr bwMode="auto">
          <a:xfrm>
            <a:off x="2050305" y="2782312"/>
            <a:ext cx="1097330" cy="42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lodicule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TextBox 95"/>
          <p:cNvSpPr txBox="1">
            <a:spLocks noChangeArrowheads="1"/>
          </p:cNvSpPr>
          <p:nvPr/>
        </p:nvSpPr>
        <p:spPr bwMode="auto">
          <a:xfrm>
            <a:off x="3037528" y="1487988"/>
            <a:ext cx="1197692" cy="42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stamen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TextBox 96"/>
          <p:cNvSpPr txBox="1">
            <a:spLocks noChangeArrowheads="1"/>
          </p:cNvSpPr>
          <p:nvPr/>
        </p:nvSpPr>
        <p:spPr bwMode="auto">
          <a:xfrm>
            <a:off x="4313614" y="3272198"/>
            <a:ext cx="1148117" cy="42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carpel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TextBox 97"/>
          <p:cNvSpPr txBox="1">
            <a:spLocks noChangeArrowheads="1"/>
          </p:cNvSpPr>
          <p:nvPr/>
        </p:nvSpPr>
        <p:spPr bwMode="auto">
          <a:xfrm>
            <a:off x="4353522" y="5580816"/>
            <a:ext cx="879167" cy="32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ovule</a:t>
            </a:r>
            <a:endParaRPr lang="zh-CN" altLang="en-US" sz="1800" b="1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AutoShape 4"/>
          <p:cNvSpPr>
            <a:spLocks noChangeArrowheads="1"/>
          </p:cNvSpPr>
          <p:nvPr/>
        </p:nvSpPr>
        <p:spPr bwMode="auto">
          <a:xfrm rot="16200000">
            <a:off x="4294632" y="3481067"/>
            <a:ext cx="900516" cy="4633067"/>
          </a:xfrm>
          <a:prstGeom prst="moon">
            <a:avLst>
              <a:gd name="adj" fmla="val 39009"/>
            </a:avLst>
          </a:prstGeom>
          <a:solidFill>
            <a:srgbClr val="00CC00"/>
          </a:solidFill>
          <a:ln w="9525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endParaRPr lang="zh-CN" altLang="en-US" sz="12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TextBox 98"/>
          <p:cNvSpPr txBox="1">
            <a:spLocks noChangeArrowheads="1"/>
          </p:cNvSpPr>
          <p:nvPr/>
        </p:nvSpPr>
        <p:spPr bwMode="auto">
          <a:xfrm>
            <a:off x="3907348" y="5906415"/>
            <a:ext cx="1871949" cy="32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ct val="20000"/>
              </a:spcBef>
              <a:buSzPct val="120000"/>
              <a:buBlip>
                <a:blip r:embed="rId3"/>
              </a:buBlip>
              <a:defRPr kumimoji="1" sz="28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lnSpc>
                <a:spcPct val="110000"/>
              </a:lnSpc>
              <a:spcBef>
                <a:spcPct val="20000"/>
              </a:spcBef>
              <a:buClr>
                <a:srgbClr val="000066"/>
              </a:buClr>
              <a:buChar char="•"/>
              <a:defRPr kumimoji="1" sz="2400">
                <a:solidFill>
                  <a:srgbClr val="133984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zh-CN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sterile lemma</a:t>
            </a:r>
            <a:endParaRPr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376330" y="3470270"/>
            <a:ext cx="1613192" cy="753997"/>
            <a:chOff x="6376330" y="3644438"/>
            <a:chExt cx="1613192" cy="753997"/>
          </a:xfrm>
        </p:grpSpPr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7167471" y="3715616"/>
              <a:ext cx="822051" cy="317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OsM6</a:t>
              </a:r>
            </a:p>
          </p:txBody>
        </p:sp>
        <p:sp>
          <p:nvSpPr>
            <p:cNvPr id="40" name="矩形 202"/>
            <p:cNvSpPr>
              <a:spLocks noChangeArrowheads="1"/>
            </p:cNvSpPr>
            <p:nvPr/>
          </p:nvSpPr>
          <p:spPr bwMode="auto">
            <a:xfrm>
              <a:off x="6836363" y="4151000"/>
              <a:ext cx="348379" cy="24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DL</a:t>
              </a:r>
            </a:p>
          </p:txBody>
        </p:sp>
        <p:sp>
          <p:nvSpPr>
            <p:cNvPr id="62" name="矩形 224"/>
            <p:cNvSpPr>
              <a:spLocks noChangeArrowheads="1"/>
            </p:cNvSpPr>
            <p:nvPr/>
          </p:nvSpPr>
          <p:spPr bwMode="auto">
            <a:xfrm>
              <a:off x="6376330" y="3644438"/>
              <a:ext cx="1004571" cy="4229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OsM32</a:t>
              </a:r>
              <a:endPara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Line 29"/>
            <p:cNvSpPr>
              <a:spLocks noChangeShapeType="1"/>
            </p:cNvSpPr>
            <p:nvPr/>
          </p:nvSpPr>
          <p:spPr bwMode="auto">
            <a:xfrm flipV="1">
              <a:off x="7156110" y="3971113"/>
              <a:ext cx="129085" cy="210898"/>
            </a:xfrm>
            <a:prstGeom prst="line">
              <a:avLst/>
            </a:prstGeom>
            <a:ln w="19050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82" name="Line 30"/>
            <p:cNvSpPr>
              <a:spLocks noChangeShapeType="1"/>
            </p:cNvSpPr>
            <p:nvPr/>
          </p:nvSpPr>
          <p:spPr bwMode="auto">
            <a:xfrm flipH="1" flipV="1">
              <a:off x="7082979" y="4150696"/>
              <a:ext cx="147539" cy="6460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Line 29"/>
            <p:cNvSpPr>
              <a:spLocks noChangeShapeType="1"/>
            </p:cNvSpPr>
            <p:nvPr/>
          </p:nvSpPr>
          <p:spPr bwMode="auto">
            <a:xfrm>
              <a:off x="7094294" y="3927479"/>
              <a:ext cx="67270" cy="247259"/>
            </a:xfrm>
            <a:prstGeom prst="line">
              <a:avLst/>
            </a:prstGeom>
            <a:ln w="31750">
              <a:solidFill>
                <a:schemeClr val="tx1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400953" y="1570694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BLS1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OsCR4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TOB1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6220749" y="4357193"/>
            <a:ext cx="1262360" cy="1015663"/>
            <a:chOff x="6220749" y="4531361"/>
            <a:chExt cx="1262360" cy="1015663"/>
          </a:xfrm>
        </p:grpSpPr>
        <p:cxnSp>
          <p:nvCxnSpPr>
            <p:cNvPr id="80" name="直接箭头连接符 79"/>
            <p:cNvCxnSpPr/>
            <p:nvPr/>
          </p:nvCxnSpPr>
          <p:spPr bwMode="auto">
            <a:xfrm flipH="1">
              <a:off x="6937977" y="4714491"/>
              <a:ext cx="2577" cy="26442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6220749" y="4531361"/>
              <a:ext cx="126236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spcBef>
                  <a:spcPct val="0"/>
                </a:spcBef>
              </a:pPr>
              <a:r>
                <a:rPr lang="en-US" altLang="zh-CN" sz="12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JMJ706</a:t>
              </a: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>
                <a:spcBef>
                  <a:spcPct val="0"/>
                </a:spcBef>
              </a:pP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>
                <a:spcBef>
                  <a:spcPct val="0"/>
                </a:spcBef>
              </a:pPr>
              <a:r>
                <a:rPr lang="en-US" altLang="zh-CN" sz="12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  DH1</a:t>
              </a: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>
                <a:spcBef>
                  <a:spcPct val="0"/>
                </a:spcBef>
              </a:pPr>
              <a:endPara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>
                <a:spcBef>
                  <a:spcPct val="0"/>
                </a:spcBef>
              </a:pPr>
              <a:r>
                <a:rPr lang="en-US" altLang="zh-CN" sz="12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OPB</a:t>
              </a: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155282" y="3950163"/>
            <a:ext cx="1410315" cy="1015663"/>
            <a:chOff x="1155282" y="4124331"/>
            <a:chExt cx="1410315" cy="1015663"/>
          </a:xfrm>
        </p:grpSpPr>
        <p:cxnSp>
          <p:nvCxnSpPr>
            <p:cNvPr id="77" name="直接箭头连接符 76"/>
            <p:cNvCxnSpPr/>
            <p:nvPr/>
          </p:nvCxnSpPr>
          <p:spPr bwMode="auto">
            <a:xfrm flipH="1">
              <a:off x="1863049" y="4302541"/>
              <a:ext cx="2577" cy="264429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矩形 84"/>
            <p:cNvSpPr/>
            <p:nvPr/>
          </p:nvSpPr>
          <p:spPr>
            <a:xfrm>
              <a:off x="1155282" y="4124331"/>
              <a:ext cx="1410315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JMJ706</a:t>
              </a:r>
            </a:p>
            <a:p>
              <a:pPr lvl="0" algn="ctr">
                <a:spcBef>
                  <a:spcPct val="0"/>
                </a:spcBef>
              </a:pP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DH1</a:t>
              </a:r>
            </a:p>
            <a:p>
              <a:pPr lvl="0" algn="ctr">
                <a:spcBef>
                  <a:spcPct val="0"/>
                </a:spcBef>
              </a:pPr>
              <a:endPara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vl="0" algn="ctr">
                <a:spcBef>
                  <a:spcPct val="0"/>
                </a:spcBef>
              </a:pP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        </a:t>
              </a:r>
              <a:r>
                <a:rPr lang="en-US" altLang="zh-CN" sz="1200" b="1" i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 </a:t>
              </a:r>
              <a:r>
                <a:rPr lang="en-US" altLang="zh-CN" sz="1200" b="1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OPB</a:t>
              </a:r>
            </a:p>
          </p:txBody>
        </p:sp>
      </p:grpSp>
      <p:sp>
        <p:nvSpPr>
          <p:cNvPr id="86" name="右大括号 85"/>
          <p:cNvSpPr/>
          <p:nvPr/>
        </p:nvSpPr>
        <p:spPr bwMode="auto">
          <a:xfrm>
            <a:off x="7578496" y="2273896"/>
            <a:ext cx="302761" cy="1868991"/>
          </a:xfrm>
          <a:prstGeom prst="rightBrace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871160" y="2902039"/>
            <a:ext cx="124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内稃早期属性决定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88" name="左大括号 87"/>
          <p:cNvSpPr/>
          <p:nvPr/>
        </p:nvSpPr>
        <p:spPr bwMode="auto">
          <a:xfrm>
            <a:off x="1158319" y="2989535"/>
            <a:ext cx="216050" cy="763776"/>
          </a:xfrm>
          <a:prstGeom prst="leftBrace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40384" y="3042110"/>
            <a:ext cx="11148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外稃早期属性决定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0" name="右大括号 89"/>
          <p:cNvSpPr/>
          <p:nvPr/>
        </p:nvSpPr>
        <p:spPr bwMode="auto">
          <a:xfrm>
            <a:off x="7010409" y="1643267"/>
            <a:ext cx="202216" cy="476530"/>
          </a:xfrm>
          <a:prstGeom prst="rightBrace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266006" y="1557838"/>
            <a:ext cx="12464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内稃后期形态建成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4" name="右大括号 93"/>
          <p:cNvSpPr/>
          <p:nvPr/>
        </p:nvSpPr>
        <p:spPr bwMode="auto">
          <a:xfrm>
            <a:off x="7212368" y="4456413"/>
            <a:ext cx="270741" cy="861113"/>
          </a:xfrm>
          <a:prstGeom prst="rightBrace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5" name="左大括号 94"/>
          <p:cNvSpPr/>
          <p:nvPr/>
        </p:nvSpPr>
        <p:spPr bwMode="auto">
          <a:xfrm>
            <a:off x="1368113" y="4061834"/>
            <a:ext cx="245415" cy="903991"/>
          </a:xfrm>
          <a:prstGeom prst="leftBrace">
            <a:avLst/>
          </a:prstGeom>
          <a:noFill/>
          <a:ln w="28575" cap="flat" cmpd="sng" algn="ctr">
            <a:solidFill>
              <a:srgbClr val="922706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483109" y="4584310"/>
            <a:ext cx="132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内稃早期和后期发育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3080" y="4191637"/>
            <a:ext cx="1327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</a:rPr>
              <a:t>外稃早期和后期发育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99" name="标题 1"/>
          <p:cNvSpPr txBox="1">
            <a:spLocks/>
          </p:cNvSpPr>
          <p:nvPr/>
        </p:nvSpPr>
        <p:spPr bwMode="auto">
          <a:xfrm>
            <a:off x="221105" y="134933"/>
            <a:ext cx="91440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54000" rIns="91440" bIns="45720" numCol="1" anchor="t" anchorCtr="1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133984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133984"/>
                </a:solidFill>
                <a:latin typeface="Arial" panose="020B0604020202020204" pitchFamily="34" charset="0"/>
                <a:ea typeface="华文新魏" panose="02010800040101010101" pitchFamily="2" charset="-122"/>
              </a:defRPr>
            </a:lvl9pPr>
          </a:lstStyle>
          <a:p>
            <a:r>
              <a:rPr lang="zh-CN" altLang="en-US" dirty="0" smtClean="0">
                <a:solidFill>
                  <a:schemeClr val="tx1"/>
                </a:solidFill>
                <a:latin typeface="+mn-ea"/>
                <a:ea typeface="+mn-ea"/>
              </a:rPr>
              <a:t>调控水稻外稃和内稃发育的基因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08883" y="6218548"/>
            <a:ext cx="7725192" cy="52322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水稻外稃和内稃发育的具体调控机制仍不清楚。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3652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4" grpId="0" animBg="1"/>
      <p:bldP spid="95" grpId="0" animBg="1"/>
      <p:bldP spid="96" grpId="0"/>
      <p:bldP spid="97" grpId="0"/>
      <p:bldP spid="10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121282"/>
            <a:ext cx="9144000" cy="6889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+mn-ea"/>
                <a:ea typeface="+mn-ea"/>
                <a:cs typeface="Arial" panose="020B0604020202020204" pitchFamily="34" charset="0"/>
              </a:rPr>
              <a:t>水稻花器官发育相关基因</a:t>
            </a:r>
            <a:endParaRPr lang="zh-CN" altLang="en-US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75395" y="810257"/>
            <a:ext cx="6845714" cy="5596064"/>
            <a:chOff x="710872" y="1174284"/>
            <a:chExt cx="5977487" cy="4886325"/>
          </a:xfrm>
        </p:grpSpPr>
        <p:grpSp>
          <p:nvGrpSpPr>
            <p:cNvPr id="6" name="组合 12"/>
            <p:cNvGrpSpPr/>
            <p:nvPr/>
          </p:nvGrpSpPr>
          <p:grpSpPr bwMode="auto">
            <a:xfrm>
              <a:off x="2213142" y="2129082"/>
              <a:ext cx="1184396" cy="3538372"/>
              <a:chOff x="4284663" y="1916113"/>
              <a:chExt cx="358775" cy="1800225"/>
            </a:xfrm>
            <a:solidFill>
              <a:srgbClr val="FFFF99"/>
            </a:solidFill>
          </p:grpSpPr>
          <p:sp>
            <p:nvSpPr>
              <p:cNvPr id="75" name="Line 29"/>
              <p:cNvSpPr>
                <a:spLocks noChangeShapeType="1"/>
              </p:cNvSpPr>
              <p:nvPr/>
            </p:nvSpPr>
            <p:spPr bwMode="auto">
              <a:xfrm>
                <a:off x="4427538" y="2852738"/>
                <a:ext cx="215900" cy="863600"/>
              </a:xfrm>
              <a:prstGeom prst="line">
                <a:avLst/>
              </a:prstGeom>
              <a:grpFill/>
              <a:ln w="76200">
                <a:solidFill>
                  <a:srgbClr val="FFFF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6" name="Oval 33"/>
              <p:cNvSpPr>
                <a:spLocks noChangeArrowheads="1"/>
              </p:cNvSpPr>
              <p:nvPr/>
            </p:nvSpPr>
            <p:spPr bwMode="auto">
              <a:xfrm>
                <a:off x="4284663" y="1916113"/>
                <a:ext cx="287337" cy="1008062"/>
              </a:xfrm>
              <a:prstGeom prst="ellipse">
                <a:avLst/>
              </a:prstGeom>
              <a:grpFill/>
              <a:ln w="9525">
                <a:solidFill>
                  <a:srgbClr val="FFFF99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7" name="AutoShape 10"/>
            <p:cNvSpPr>
              <a:spLocks noChangeArrowheads="1"/>
            </p:cNvSpPr>
            <p:nvPr/>
          </p:nvSpPr>
          <p:spPr bwMode="auto">
            <a:xfrm rot="7125282" flipH="1">
              <a:off x="1926585" y="3181305"/>
              <a:ext cx="1523678" cy="2657150"/>
            </a:xfrm>
            <a:prstGeom prst="rtTriangle">
              <a:avLst/>
            </a:prstGeom>
            <a:solidFill>
              <a:srgbClr val="CCFFFF"/>
            </a:solidFill>
            <a:ln w="9525" algn="ctr">
              <a:solidFill>
                <a:srgbClr val="CCFFFF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13"/>
            <p:cNvGrpSpPr/>
            <p:nvPr/>
          </p:nvGrpSpPr>
          <p:grpSpPr bwMode="auto">
            <a:xfrm>
              <a:off x="4212591" y="2297576"/>
              <a:ext cx="1203211" cy="3369879"/>
              <a:chOff x="5003800" y="1916113"/>
              <a:chExt cx="433388" cy="1800225"/>
            </a:xfrm>
            <a:solidFill>
              <a:srgbClr val="FFFF99"/>
            </a:solidFill>
          </p:grpSpPr>
          <p:sp>
            <p:nvSpPr>
              <p:cNvPr id="73" name="Line 32"/>
              <p:cNvSpPr>
                <a:spLocks noChangeShapeType="1"/>
              </p:cNvSpPr>
              <p:nvPr/>
            </p:nvSpPr>
            <p:spPr bwMode="auto">
              <a:xfrm flipH="1">
                <a:off x="5003800" y="2852738"/>
                <a:ext cx="287338" cy="863600"/>
              </a:xfrm>
              <a:prstGeom prst="line">
                <a:avLst/>
              </a:prstGeom>
              <a:grpFill/>
              <a:ln w="76200">
                <a:solidFill>
                  <a:srgbClr val="FFFF99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4" name="Oval 30"/>
              <p:cNvSpPr>
                <a:spLocks noChangeArrowheads="1"/>
              </p:cNvSpPr>
              <p:nvPr/>
            </p:nvSpPr>
            <p:spPr bwMode="auto">
              <a:xfrm>
                <a:off x="5148263" y="1916113"/>
                <a:ext cx="288925" cy="1008062"/>
              </a:xfrm>
              <a:prstGeom prst="ellipse">
                <a:avLst/>
              </a:prstGeom>
              <a:grpFill/>
              <a:ln w="9525">
                <a:solidFill>
                  <a:srgbClr val="FFFF99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120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sp>
          <p:nvSpPr>
            <p:cNvPr id="9" name="Oval 5"/>
            <p:cNvSpPr>
              <a:spLocks noChangeArrowheads="1"/>
            </p:cNvSpPr>
            <p:nvPr/>
          </p:nvSpPr>
          <p:spPr bwMode="auto">
            <a:xfrm>
              <a:off x="3168000" y="3701584"/>
              <a:ext cx="1236663" cy="21367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8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169588" y="4608046"/>
              <a:ext cx="1220787" cy="1163638"/>
            </a:xfrm>
            <a:prstGeom prst="ellipse">
              <a:avLst/>
            </a:prstGeom>
            <a:solidFill>
              <a:srgbClr val="FFCC6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AutoShape 9"/>
            <p:cNvSpPr>
              <a:spLocks noChangeArrowheads="1"/>
            </p:cNvSpPr>
            <p:nvPr/>
          </p:nvSpPr>
          <p:spPr bwMode="auto">
            <a:xfrm rot="10800000">
              <a:off x="3730191" y="1342778"/>
              <a:ext cx="2696976" cy="4493172"/>
            </a:xfrm>
            <a:prstGeom prst="moon">
              <a:avLst>
                <a:gd name="adj" fmla="val 27204"/>
              </a:avLst>
            </a:prstGeom>
            <a:solidFill>
              <a:srgbClr val="66FF66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AutoShape 11"/>
            <p:cNvSpPr>
              <a:spLocks noChangeArrowheads="1"/>
            </p:cNvSpPr>
            <p:nvPr/>
          </p:nvSpPr>
          <p:spPr bwMode="auto">
            <a:xfrm>
              <a:off x="864654" y="1174284"/>
              <a:ext cx="3146472" cy="4696201"/>
            </a:xfrm>
            <a:prstGeom prst="moon">
              <a:avLst>
                <a:gd name="adj" fmla="val 18523"/>
              </a:avLst>
            </a:prstGeom>
            <a:solidFill>
              <a:srgbClr val="00FF00"/>
            </a:solidFill>
            <a:ln w="9525">
              <a:solidFill>
                <a:srgbClr val="00FF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zh-CN" altLang="en-US" sz="1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1756018" y="4370996"/>
              <a:ext cx="771099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OsM4</a:t>
              </a:r>
            </a:p>
          </p:txBody>
        </p:sp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348205" y="4694890"/>
              <a:ext cx="769918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SPW1</a:t>
              </a:r>
            </a:p>
          </p:txBody>
        </p:sp>
        <p:sp>
          <p:nvSpPr>
            <p:cNvPr id="15" name="Text Box 9"/>
            <p:cNvSpPr txBox="1">
              <a:spLocks noChangeArrowheads="1"/>
            </p:cNvSpPr>
            <p:nvPr/>
          </p:nvSpPr>
          <p:spPr bwMode="auto">
            <a:xfrm>
              <a:off x="1970298" y="4170585"/>
              <a:ext cx="771099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OsM6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3544663" y="4513029"/>
              <a:ext cx="748696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OsM6</a:t>
              </a:r>
            </a:p>
          </p:txBody>
        </p:sp>
        <p:sp>
          <p:nvSpPr>
            <p:cNvPr id="17" name="Line 13"/>
            <p:cNvSpPr>
              <a:spLocks noChangeShapeType="1"/>
            </p:cNvSpPr>
            <p:nvPr/>
          </p:nvSpPr>
          <p:spPr bwMode="auto">
            <a:xfrm flipH="1">
              <a:off x="3526665" y="4713268"/>
              <a:ext cx="180629" cy="2761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4"/>
            <p:cNvSpPr txBox="1">
              <a:spLocks noChangeArrowheads="1"/>
            </p:cNvSpPr>
            <p:nvPr/>
          </p:nvSpPr>
          <p:spPr bwMode="auto">
            <a:xfrm rot="194565">
              <a:off x="1564119" y="3829091"/>
              <a:ext cx="771098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OsM7</a:t>
              </a:r>
            </a:p>
          </p:txBody>
        </p:sp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1926635" y="3862008"/>
              <a:ext cx="771098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OsM8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839046" y="4870026"/>
              <a:ext cx="694460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OsM7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3583353" y="4727940"/>
              <a:ext cx="771098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OsM8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236822" y="5002166"/>
              <a:ext cx="771098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OsM13</a:t>
              </a:r>
            </a:p>
          </p:txBody>
        </p:sp>
        <p:sp>
          <p:nvSpPr>
            <p:cNvPr id="23" name="Line 22"/>
            <p:cNvSpPr>
              <a:spLocks noChangeShapeType="1"/>
            </p:cNvSpPr>
            <p:nvPr/>
          </p:nvSpPr>
          <p:spPr bwMode="auto">
            <a:xfrm flipV="1">
              <a:off x="3725804" y="5007769"/>
              <a:ext cx="129133" cy="735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 flipH="1">
              <a:off x="3656024" y="4910943"/>
              <a:ext cx="49238" cy="912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>
              <a:off x="2099800" y="4386638"/>
              <a:ext cx="55443" cy="51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25"/>
            <p:cNvSpPr>
              <a:spLocks noChangeShapeType="1"/>
            </p:cNvSpPr>
            <p:nvPr/>
          </p:nvSpPr>
          <p:spPr bwMode="auto">
            <a:xfrm>
              <a:off x="1939044" y="4001940"/>
              <a:ext cx="118148" cy="16864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6"/>
            <p:cNvSpPr>
              <a:spLocks noChangeShapeType="1"/>
            </p:cNvSpPr>
            <p:nvPr/>
          </p:nvSpPr>
          <p:spPr bwMode="auto">
            <a:xfrm>
              <a:off x="2132945" y="4066772"/>
              <a:ext cx="71524" cy="1038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2057191" y="4624156"/>
              <a:ext cx="294556" cy="15367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5970567" y="3798839"/>
              <a:ext cx="717792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OsM6</a:t>
              </a:r>
            </a:p>
          </p:txBody>
        </p:sp>
        <p:sp>
          <p:nvSpPr>
            <p:cNvPr id="30" name="Line 29"/>
            <p:cNvSpPr>
              <a:spLocks noChangeShapeType="1"/>
            </p:cNvSpPr>
            <p:nvPr/>
          </p:nvSpPr>
          <p:spPr bwMode="auto">
            <a:xfrm flipV="1">
              <a:off x="5960861" y="4022505"/>
              <a:ext cx="112713" cy="184150"/>
            </a:xfrm>
            <a:prstGeom prst="line">
              <a:avLst/>
            </a:prstGeom>
            <a:ln w="19050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 flipH="1" flipV="1">
              <a:off x="5896999" y="4179309"/>
              <a:ext cx="128827" cy="5641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矩形 194"/>
            <p:cNvSpPr>
              <a:spLocks noChangeArrowheads="1"/>
            </p:cNvSpPr>
            <p:nvPr/>
          </p:nvSpPr>
          <p:spPr bwMode="auto">
            <a:xfrm>
              <a:off x="2442741" y="2382081"/>
              <a:ext cx="837126" cy="1200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OsM2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OsM58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OsM7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OsM8</a:t>
              </a:r>
              <a:endParaRPr lang="zh-CN" alt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矩形 195"/>
            <p:cNvSpPr>
              <a:spLocks noChangeArrowheads="1"/>
            </p:cNvSpPr>
            <p:nvPr/>
          </p:nvSpPr>
          <p:spPr bwMode="auto">
            <a:xfrm>
              <a:off x="3526289" y="4263340"/>
              <a:ext cx="728863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OsM58 </a:t>
              </a:r>
              <a:endParaRPr lang="zh-CN" altLang="en-US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矩形 196"/>
            <p:cNvSpPr>
              <a:spLocks noChangeArrowheads="1"/>
            </p:cNvSpPr>
            <p:nvPr/>
          </p:nvSpPr>
          <p:spPr bwMode="auto">
            <a:xfrm>
              <a:off x="5729654" y="2552638"/>
              <a:ext cx="955179" cy="1209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DP1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REP1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OsM15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</a:t>
              </a:r>
              <a:endPara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OsM34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OsM17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197"/>
            <p:cNvSpPr>
              <a:spLocks noChangeArrowheads="1"/>
            </p:cNvSpPr>
            <p:nvPr/>
          </p:nvSpPr>
          <p:spPr bwMode="auto">
            <a:xfrm>
              <a:off x="710872" y="3148015"/>
              <a:ext cx="955179" cy="1048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OsM34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OsM17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en-US" altLang="zh-CN" sz="1200" b="1" i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198"/>
            <p:cNvSpPr>
              <a:spLocks noChangeArrowheads="1"/>
            </p:cNvSpPr>
            <p:nvPr/>
          </p:nvSpPr>
          <p:spPr bwMode="auto">
            <a:xfrm>
              <a:off x="899543" y="3683745"/>
              <a:ext cx="304195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DL</a:t>
              </a:r>
            </a:p>
          </p:txBody>
        </p:sp>
        <p:sp>
          <p:nvSpPr>
            <p:cNvPr id="37" name="矩形 199"/>
            <p:cNvSpPr>
              <a:spLocks noChangeArrowheads="1"/>
            </p:cNvSpPr>
            <p:nvPr/>
          </p:nvSpPr>
          <p:spPr bwMode="auto">
            <a:xfrm>
              <a:off x="2605487" y="5171895"/>
              <a:ext cx="503074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OsM17</a:t>
              </a:r>
            </a:p>
          </p:txBody>
        </p:sp>
        <p:cxnSp>
          <p:nvCxnSpPr>
            <p:cNvPr id="38" name="直接箭头连接符 37"/>
            <p:cNvCxnSpPr/>
            <p:nvPr/>
          </p:nvCxnSpPr>
          <p:spPr bwMode="auto">
            <a:xfrm flipV="1">
              <a:off x="3780775" y="4436596"/>
              <a:ext cx="0" cy="125413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 Box 6"/>
            <p:cNvSpPr txBox="1">
              <a:spLocks noChangeArrowheads="1"/>
            </p:cNvSpPr>
            <p:nvPr/>
          </p:nvSpPr>
          <p:spPr bwMode="auto">
            <a:xfrm>
              <a:off x="2057193" y="4452111"/>
              <a:ext cx="771099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OsM2</a:t>
              </a:r>
            </a:p>
          </p:txBody>
        </p:sp>
        <p:sp>
          <p:nvSpPr>
            <p:cNvPr id="40" name="矩形 202"/>
            <p:cNvSpPr>
              <a:spLocks noChangeArrowheads="1"/>
            </p:cNvSpPr>
            <p:nvPr/>
          </p:nvSpPr>
          <p:spPr bwMode="auto">
            <a:xfrm>
              <a:off x="5681454" y="4179004"/>
              <a:ext cx="304195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DL</a:t>
              </a:r>
            </a:p>
          </p:txBody>
        </p:sp>
        <p:sp>
          <p:nvSpPr>
            <p:cNvPr id="41" name="矩形 203"/>
            <p:cNvSpPr>
              <a:spLocks noChangeArrowheads="1"/>
            </p:cNvSpPr>
            <p:nvPr/>
          </p:nvSpPr>
          <p:spPr bwMode="auto">
            <a:xfrm>
              <a:off x="3170452" y="4430761"/>
              <a:ext cx="304195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DL</a:t>
              </a:r>
            </a:p>
          </p:txBody>
        </p:sp>
        <p:sp>
          <p:nvSpPr>
            <p:cNvPr id="42" name="Line 29"/>
            <p:cNvSpPr>
              <a:spLocks noChangeShapeType="1"/>
            </p:cNvSpPr>
            <p:nvPr/>
          </p:nvSpPr>
          <p:spPr bwMode="auto">
            <a:xfrm flipV="1">
              <a:off x="2750488" y="4535021"/>
              <a:ext cx="441325" cy="230188"/>
            </a:xfrm>
            <a:prstGeom prst="line">
              <a:avLst/>
            </a:prstGeom>
            <a:ln w="19050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3" name="Line 30"/>
            <p:cNvSpPr>
              <a:spLocks noChangeShapeType="1"/>
            </p:cNvSpPr>
            <p:nvPr/>
          </p:nvSpPr>
          <p:spPr bwMode="auto">
            <a:xfrm flipH="1" flipV="1">
              <a:off x="2726434" y="4707485"/>
              <a:ext cx="64414" cy="1247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 flipH="1" flipV="1">
              <a:off x="3159482" y="4479393"/>
              <a:ext cx="64414" cy="12476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45" name="直接箭头连接符 44"/>
            <p:cNvCxnSpPr/>
            <p:nvPr/>
          </p:nvCxnSpPr>
          <p:spPr bwMode="auto">
            <a:xfrm>
              <a:off x="2344088" y="4339759"/>
              <a:ext cx="225425" cy="388937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Line 27"/>
            <p:cNvSpPr>
              <a:spLocks noChangeShapeType="1"/>
            </p:cNvSpPr>
            <p:nvPr/>
          </p:nvSpPr>
          <p:spPr bwMode="auto">
            <a:xfrm>
              <a:off x="2336672" y="4664314"/>
              <a:ext cx="66694" cy="489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diamond" w="med" len="lg"/>
              <a:tailEnd type="diamond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TextBox 92"/>
            <p:cNvSpPr txBox="1">
              <a:spLocks noChangeArrowheads="1"/>
            </p:cNvSpPr>
            <p:nvPr/>
          </p:nvSpPr>
          <p:spPr bwMode="auto">
            <a:xfrm>
              <a:off x="1192719" y="2297576"/>
              <a:ext cx="902260" cy="3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lemma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TextBox 93"/>
            <p:cNvSpPr txBox="1">
              <a:spLocks noChangeArrowheads="1"/>
            </p:cNvSpPr>
            <p:nvPr/>
          </p:nvSpPr>
          <p:spPr bwMode="auto">
            <a:xfrm>
              <a:off x="4573685" y="1511272"/>
              <a:ext cx="767664" cy="288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palea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94"/>
            <p:cNvSpPr txBox="1">
              <a:spLocks noChangeArrowheads="1"/>
            </p:cNvSpPr>
            <p:nvPr/>
          </p:nvSpPr>
          <p:spPr bwMode="auto">
            <a:xfrm>
              <a:off x="1489729" y="3034592"/>
              <a:ext cx="958158" cy="3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lodicule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0" name="TextBox 95"/>
            <p:cNvSpPr txBox="1">
              <a:spLocks noChangeArrowheads="1"/>
            </p:cNvSpPr>
            <p:nvPr/>
          </p:nvSpPr>
          <p:spPr bwMode="auto">
            <a:xfrm>
              <a:off x="2351745" y="1904425"/>
              <a:ext cx="1045791" cy="3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stamen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96"/>
            <p:cNvSpPr txBox="1">
              <a:spLocks noChangeArrowheads="1"/>
            </p:cNvSpPr>
            <p:nvPr/>
          </p:nvSpPr>
          <p:spPr bwMode="auto">
            <a:xfrm>
              <a:off x="3465988" y="3462347"/>
              <a:ext cx="1002504" cy="3692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carpel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TextBox 97"/>
            <p:cNvSpPr txBox="1">
              <a:spLocks noChangeArrowheads="1"/>
            </p:cNvSpPr>
            <p:nvPr/>
          </p:nvSpPr>
          <p:spPr bwMode="auto">
            <a:xfrm>
              <a:off x="3500834" y="5478167"/>
              <a:ext cx="767664" cy="288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ovule</a:t>
              </a:r>
              <a:endParaRPr lang="zh-CN" altLang="en-US" sz="18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矩形 215"/>
            <p:cNvSpPr>
              <a:spLocks noChangeArrowheads="1"/>
            </p:cNvSpPr>
            <p:nvPr/>
          </p:nvSpPr>
          <p:spPr bwMode="auto">
            <a:xfrm>
              <a:off x="3542881" y="4118310"/>
              <a:ext cx="567916" cy="276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</a:t>
              </a:r>
            </a:p>
          </p:txBody>
        </p:sp>
        <p:sp>
          <p:nvSpPr>
            <p:cNvPr id="54" name="矩形 216"/>
            <p:cNvSpPr>
              <a:spLocks noChangeArrowheads="1"/>
            </p:cNvSpPr>
            <p:nvPr/>
          </p:nvSpPr>
          <p:spPr bwMode="auto">
            <a:xfrm>
              <a:off x="3526665" y="3893913"/>
              <a:ext cx="443035" cy="2160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2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OsM1</a:t>
              </a:r>
            </a:p>
          </p:txBody>
        </p:sp>
        <p:sp>
          <p:nvSpPr>
            <p:cNvPr id="55" name="Line 29"/>
            <p:cNvSpPr>
              <a:spLocks noChangeShapeType="1"/>
            </p:cNvSpPr>
            <p:nvPr/>
          </p:nvSpPr>
          <p:spPr bwMode="auto">
            <a:xfrm flipH="1" flipV="1">
              <a:off x="3288650" y="4623921"/>
              <a:ext cx="90488" cy="377825"/>
            </a:xfrm>
            <a:prstGeom prst="line">
              <a:avLst/>
            </a:prstGeom>
            <a:ln w="19050"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6" name="Line 30"/>
            <p:cNvSpPr>
              <a:spLocks noChangeShapeType="1"/>
            </p:cNvSpPr>
            <p:nvPr/>
          </p:nvSpPr>
          <p:spPr bwMode="auto">
            <a:xfrm flipH="1" flipV="1">
              <a:off x="3236822" y="4629921"/>
              <a:ext cx="10488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57" name="直接箭头连接符 56"/>
            <p:cNvCxnSpPr/>
            <p:nvPr/>
          </p:nvCxnSpPr>
          <p:spPr bwMode="auto">
            <a:xfrm>
              <a:off x="3395013" y="4608046"/>
              <a:ext cx="71437" cy="38100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 bwMode="auto">
            <a:xfrm flipH="1" flipV="1">
              <a:off x="2215500" y="4011146"/>
              <a:ext cx="34925" cy="1920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 bwMode="auto">
            <a:xfrm flipH="1" flipV="1">
              <a:off x="1820213" y="4023846"/>
              <a:ext cx="236537" cy="1793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 bwMode="auto">
            <a:xfrm>
              <a:off x="3941113" y="4681071"/>
              <a:ext cx="182562" cy="230188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 bwMode="auto">
            <a:xfrm>
              <a:off x="3836338" y="4673134"/>
              <a:ext cx="6350" cy="122237"/>
            </a:xfrm>
            <a:prstGeom prst="straightConnector1">
              <a:avLst/>
            </a:prstGeom>
            <a:ln w="1587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2" name="矩形 224"/>
            <p:cNvSpPr>
              <a:spLocks noChangeArrowheads="1"/>
            </p:cNvSpPr>
            <p:nvPr/>
          </p:nvSpPr>
          <p:spPr bwMode="auto">
            <a:xfrm>
              <a:off x="5279772" y="3736686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OsM32</a:t>
              </a:r>
              <a:endPara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3" name="Line 29"/>
            <p:cNvSpPr>
              <a:spLocks noChangeShapeType="1"/>
            </p:cNvSpPr>
            <p:nvPr/>
          </p:nvSpPr>
          <p:spPr bwMode="auto">
            <a:xfrm>
              <a:off x="5906885" y="3984405"/>
              <a:ext cx="58738" cy="215900"/>
            </a:xfrm>
            <a:prstGeom prst="line">
              <a:avLst/>
            </a:prstGeom>
            <a:ln w="31750">
              <a:solidFill>
                <a:schemeClr val="tx1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64" name="矩形 226"/>
            <p:cNvSpPr>
              <a:spLocks noChangeArrowheads="1"/>
            </p:cNvSpPr>
            <p:nvPr/>
          </p:nvSpPr>
          <p:spPr bwMode="auto">
            <a:xfrm>
              <a:off x="3130757" y="2407746"/>
              <a:ext cx="87716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OsM32</a:t>
              </a:r>
              <a:endPara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 bwMode="auto">
            <a:xfrm>
              <a:off x="2920350" y="2521224"/>
              <a:ext cx="223838" cy="7938"/>
            </a:xfrm>
            <a:prstGeom prst="line">
              <a:avLst/>
            </a:prstGeom>
            <a:ln w="3175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2921514" y="2627587"/>
              <a:ext cx="225425" cy="17462"/>
            </a:xfrm>
            <a:prstGeom prst="line">
              <a:avLst/>
            </a:prstGeom>
            <a:ln w="3175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矩形 229"/>
            <p:cNvSpPr>
              <a:spLocks noChangeArrowheads="1"/>
            </p:cNvSpPr>
            <p:nvPr/>
          </p:nvSpPr>
          <p:spPr bwMode="auto">
            <a:xfrm>
              <a:off x="2312184" y="4931018"/>
              <a:ext cx="8771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 i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OsM32</a:t>
              </a:r>
              <a:endParaRPr lang="zh-CN" altLang="en-US" sz="1800" dirty="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Line 29"/>
            <p:cNvSpPr>
              <a:spLocks noChangeShapeType="1"/>
            </p:cNvSpPr>
            <p:nvPr/>
          </p:nvSpPr>
          <p:spPr bwMode="auto">
            <a:xfrm flipV="1">
              <a:off x="2818750" y="4536609"/>
              <a:ext cx="358775" cy="430212"/>
            </a:xfrm>
            <a:prstGeom prst="line">
              <a:avLst/>
            </a:prstGeom>
            <a:ln w="31750">
              <a:solidFill>
                <a:schemeClr val="tx1"/>
              </a:solidFill>
              <a:headEnd/>
              <a:tailEnd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zh-CN" altLang="en-US" sz="1200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 bwMode="auto">
            <a:xfrm>
              <a:off x="2256775" y="4669959"/>
              <a:ext cx="190500" cy="301625"/>
            </a:xfrm>
            <a:prstGeom prst="line">
              <a:avLst/>
            </a:prstGeom>
            <a:ln w="3175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 bwMode="auto">
            <a:xfrm>
              <a:off x="1999600" y="4657259"/>
              <a:ext cx="376238" cy="365125"/>
            </a:xfrm>
            <a:prstGeom prst="line">
              <a:avLst/>
            </a:prstGeom>
            <a:ln w="31750">
              <a:solidFill>
                <a:schemeClr val="tx1"/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AutoShape 4"/>
            <p:cNvSpPr>
              <a:spLocks noChangeArrowheads="1"/>
            </p:cNvSpPr>
            <p:nvPr/>
          </p:nvSpPr>
          <p:spPr bwMode="auto">
            <a:xfrm rot="16200000">
              <a:off x="3449413" y="3644724"/>
              <a:ext cx="786305" cy="4045465"/>
            </a:xfrm>
            <a:prstGeom prst="moon">
              <a:avLst>
                <a:gd name="adj" fmla="val 39009"/>
              </a:avLst>
            </a:prstGeom>
            <a:solidFill>
              <a:srgbClr val="00CC00"/>
            </a:solidFill>
            <a:ln w="9525">
              <a:solidFill>
                <a:srgbClr val="00CC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endParaRPr lang="zh-CN" altLang="en-US"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TextBox 98"/>
            <p:cNvSpPr txBox="1">
              <a:spLocks noChangeArrowheads="1"/>
            </p:cNvSpPr>
            <p:nvPr/>
          </p:nvSpPr>
          <p:spPr bwMode="auto">
            <a:xfrm>
              <a:off x="3111248" y="5762471"/>
              <a:ext cx="1634534" cy="2880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ct val="20000"/>
                </a:spcBef>
                <a:buSzPct val="120000"/>
                <a:buBlip>
                  <a:blip r:embed="rId3"/>
                </a:buBlip>
                <a:defRPr kumimoji="1" sz="28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1pPr>
              <a:lvl2pPr marL="742950" indent="-285750">
                <a:lnSpc>
                  <a:spcPct val="110000"/>
                </a:lnSpc>
                <a:spcBef>
                  <a:spcPct val="20000"/>
                </a:spcBef>
                <a:buClr>
                  <a:srgbClr val="000066"/>
                </a:buClr>
                <a:buChar char="•"/>
                <a:defRPr kumimoji="1" sz="2400">
                  <a:solidFill>
                    <a:srgbClr val="133984"/>
                  </a:solidFill>
                  <a:latin typeface="Arial" panose="020B0604020202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sterile lemma</a:t>
              </a:r>
              <a:endParaRPr lang="zh-CN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656523" y="1799343"/>
            <a:ext cx="237564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揭示已知基因调控花器官发育的新机制。</a:t>
            </a:r>
            <a:endParaRPr lang="en-US" altLang="zh-CN" dirty="0" smtClean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发现调控水稻花器官发育的新基因；</a:t>
            </a: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182685" y="1759230"/>
            <a:ext cx="636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BLS1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OsCR4</a:t>
            </a:r>
          </a:p>
          <a:p>
            <a:r>
              <a:rPr lang="en-US" altLang="zh-CN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TOB1</a:t>
            </a:r>
            <a:endParaRPr lang="zh-CN" alt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箭头连接符 79"/>
          <p:cNvCxnSpPr/>
          <p:nvPr/>
        </p:nvCxnSpPr>
        <p:spPr bwMode="auto">
          <a:xfrm flipH="1">
            <a:off x="690174" y="4379289"/>
            <a:ext cx="2577" cy="264429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146540" y="4201200"/>
            <a:ext cx="110022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JMJ706</a:t>
            </a:r>
          </a:p>
          <a:p>
            <a:pPr lvl="0" algn="ctr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ctr">
              <a:spcBef>
                <a:spcPct val="0"/>
              </a:spcBef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DH1</a:t>
            </a:r>
          </a:p>
          <a:p>
            <a:pPr lvl="0" algn="ctr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 algn="ctr">
              <a:spcBef>
                <a:spcPct val="0"/>
              </a:spcBef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OPB</a:t>
            </a:r>
          </a:p>
        </p:txBody>
      </p:sp>
      <p:cxnSp>
        <p:nvCxnSpPr>
          <p:cNvPr id="86" name="直接箭头连接符 85"/>
          <p:cNvCxnSpPr/>
          <p:nvPr/>
        </p:nvCxnSpPr>
        <p:spPr bwMode="auto">
          <a:xfrm flipH="1">
            <a:off x="5615873" y="4747867"/>
            <a:ext cx="2577" cy="264429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4907817" y="4563097"/>
            <a:ext cx="11765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</a:pPr>
            <a:r>
              <a: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JMJ706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sz="1200" b="1" i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DH1</a:t>
            </a: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0">
              <a:spcBef>
                <a:spcPct val="0"/>
              </a:spcBef>
            </a:pPr>
            <a:r>
              <a:rPr lang="en-US" altLang="zh-CN" sz="1200" b="1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OPB</a:t>
            </a:r>
          </a:p>
          <a:p>
            <a:pPr lvl="0">
              <a:spcBef>
                <a:spcPct val="0"/>
              </a:spcBef>
            </a:pPr>
            <a:endParaRPr lang="en-US" altLang="zh-CN" sz="1200" b="1" i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6606513" y="1478799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/>
              <a:t>研究目的：</a:t>
            </a:r>
          </a:p>
        </p:txBody>
      </p:sp>
    </p:spTree>
    <p:extLst>
      <p:ext uri="{BB962C8B-B14F-4D97-AF65-F5344CB8AC3E}">
        <p14:creationId xmlns:p14="http://schemas.microsoft.com/office/powerpoint/2010/main" val="42256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1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华文新魏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DDDDD"/>
        </a:solidFill>
        <a:ln w="28575" cap="flat" cmpd="sng" algn="ctr">
          <a:solidFill>
            <a:srgbClr val="922706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0000" tIns="46800" rIns="90000" bIns="4680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  <a:cs typeface="Arial" panose="020B0604020202020204" pitchFamily="34" charset="0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主题1" id="{90F77C9B-6176-449E-9FB5-496B84EE2BF4}" vid="{78FE0C18-0597-46AB-9C33-D9F1FB19F57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7746</TotalTime>
  <Words>5219</Words>
  <Application>Microsoft Office PowerPoint</Application>
  <PresentationFormat>全屏显示(4:3)</PresentationFormat>
  <Paragraphs>669</Paragraphs>
  <Slides>47</Slides>
  <Notes>43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6" baseType="lpstr">
      <vt:lpstr>Arial Unicode MS</vt:lpstr>
      <vt:lpstr>黑体</vt:lpstr>
      <vt:lpstr>华文新魏</vt:lpstr>
      <vt:lpstr>宋体</vt:lpstr>
      <vt:lpstr>Arial</vt:lpstr>
      <vt:lpstr>Calibri</vt:lpstr>
      <vt:lpstr>Times New Roman</vt:lpstr>
      <vt:lpstr>Wingdings</vt:lpstr>
      <vt:lpstr>主题1</vt:lpstr>
      <vt:lpstr>PowerPoint 演示文稿</vt:lpstr>
      <vt:lpstr>提纲</vt:lpstr>
      <vt:lpstr>研究背景</vt:lpstr>
      <vt:lpstr>拟南芥花器官发育的ABCDE模型 </vt:lpstr>
      <vt:lpstr>水稻小穗的结构</vt:lpstr>
      <vt:lpstr>水稻外稃和内稃的结构</vt:lpstr>
      <vt:lpstr>PowerPoint 演示文稿</vt:lpstr>
      <vt:lpstr>PowerPoint 演示文稿</vt:lpstr>
      <vt:lpstr>水稻花器官发育相关基因</vt:lpstr>
      <vt:lpstr>PowerPoint 演示文稿</vt:lpstr>
      <vt:lpstr>OsMADS32负调控DL表达</vt:lpstr>
      <vt:lpstr>PowerPoint 演示文稿</vt:lpstr>
      <vt:lpstr>PowerPoint 演示文稿</vt:lpstr>
      <vt:lpstr>OsMADS32自身调控预测模型</vt:lpstr>
      <vt:lpstr>结果与讨论</vt:lpstr>
      <vt:lpstr>PowerPoint 演示文稿</vt:lpstr>
      <vt:lpstr>PowerPoint 演示文稿</vt:lpstr>
      <vt:lpstr>OsMADS32自身调控预测模型</vt:lpstr>
      <vt:lpstr>PowerPoint 演示文稿</vt:lpstr>
      <vt:lpstr>PowerPoint 演示文稿</vt:lpstr>
      <vt:lpstr>PowerPoint 演示文稿</vt:lpstr>
      <vt:lpstr>OsMADS32 调控水稻花器官发育模式图 </vt:lpstr>
      <vt:lpstr>要点小节</vt:lpstr>
      <vt:lpstr>2、OsSPT5-L 的图位克隆及功能分析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要点小结</vt:lpstr>
      <vt:lpstr>讨论</vt:lpstr>
      <vt:lpstr>讨论</vt:lpstr>
      <vt:lpstr>课题展望</vt:lpstr>
      <vt:lpstr>课题展望</vt:lpstr>
      <vt:lpstr>      攻读硕士期间已发表或待发表的论文</vt:lpstr>
      <vt:lpstr>致谢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jiaru</dc:creator>
  <cp:lastModifiedBy>jiaru</cp:lastModifiedBy>
  <cp:revision>378</cp:revision>
  <dcterms:created xsi:type="dcterms:W3CDTF">2015-01-24T12:30:08Z</dcterms:created>
  <dcterms:modified xsi:type="dcterms:W3CDTF">2016-01-13T02:46:12Z</dcterms:modified>
</cp:coreProperties>
</file>